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5"/>
  </p:sldMasterIdLst>
  <p:notesMasterIdLst>
    <p:notesMasterId r:id="rId52"/>
  </p:notesMasterIdLst>
  <p:handoutMasterIdLst>
    <p:handoutMasterId r:id="rId53"/>
  </p:handoutMasterIdLst>
  <p:sldIdLst>
    <p:sldId id="300" r:id="rId6"/>
    <p:sldId id="371" r:id="rId7"/>
    <p:sldId id="372" r:id="rId8"/>
    <p:sldId id="299" r:id="rId9"/>
    <p:sldId id="284" r:id="rId10"/>
    <p:sldId id="285" r:id="rId11"/>
    <p:sldId id="421" r:id="rId12"/>
    <p:sldId id="386" r:id="rId13"/>
    <p:sldId id="325" r:id="rId14"/>
    <p:sldId id="327" r:id="rId15"/>
    <p:sldId id="354" r:id="rId16"/>
    <p:sldId id="333" r:id="rId17"/>
    <p:sldId id="334" r:id="rId18"/>
    <p:sldId id="335" r:id="rId19"/>
    <p:sldId id="337" r:id="rId20"/>
    <p:sldId id="332" r:id="rId21"/>
    <p:sldId id="324" r:id="rId22"/>
    <p:sldId id="355" r:id="rId23"/>
    <p:sldId id="360" r:id="rId24"/>
    <p:sldId id="361" r:id="rId25"/>
    <p:sldId id="362" r:id="rId26"/>
    <p:sldId id="363" r:id="rId27"/>
    <p:sldId id="340" r:id="rId28"/>
    <p:sldId id="341" r:id="rId29"/>
    <p:sldId id="343" r:id="rId30"/>
    <p:sldId id="344" r:id="rId31"/>
    <p:sldId id="369" r:id="rId32"/>
    <p:sldId id="348" r:id="rId33"/>
    <p:sldId id="387" r:id="rId34"/>
    <p:sldId id="393" r:id="rId35"/>
    <p:sldId id="397" r:id="rId36"/>
    <p:sldId id="399" r:id="rId37"/>
    <p:sldId id="400" r:id="rId38"/>
    <p:sldId id="401" r:id="rId39"/>
    <p:sldId id="402" r:id="rId40"/>
    <p:sldId id="403" r:id="rId41"/>
    <p:sldId id="419" r:id="rId42"/>
    <p:sldId id="404" r:id="rId43"/>
    <p:sldId id="405" r:id="rId44"/>
    <p:sldId id="407" r:id="rId45"/>
    <p:sldId id="422" r:id="rId46"/>
    <p:sldId id="406" r:id="rId47"/>
    <p:sldId id="423" r:id="rId48"/>
    <p:sldId id="409" r:id="rId49"/>
    <p:sldId id="424" r:id="rId50"/>
    <p:sldId id="323" r:id="rId51"/>
  </p:sldIdLst>
  <p:sldSz cx="9144000" cy="6858000" type="screen4x3"/>
  <p:notesSz cx="6858000" cy="9144000"/>
  <p:defaultTextStyle>
    <a:defPPr>
      <a:defRPr lang="sv-SE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W\SEJP17010" initials="J" lastIdx="1" clrIdx="0">
    <p:extLst>
      <p:ext uri="{19B8F6BF-5375-455C-9EA6-DF929625EA0E}">
        <p15:presenceInfo xmlns:p15="http://schemas.microsoft.com/office/powerpoint/2012/main" userId="JW\SEJP17010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D024"/>
    <a:srgbClr val="90B8D7"/>
    <a:srgbClr val="77B6E5"/>
    <a:srgbClr val="FDD97F"/>
    <a:srgbClr val="9D6F2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anmörkt format 2 - Dekorfär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694" autoAdjust="0"/>
    <p:restoredTop sz="87574" autoAdjust="0"/>
  </p:normalViewPr>
  <p:slideViewPr>
    <p:cSldViewPr showGuides="1">
      <p:cViewPr varScale="1">
        <p:scale>
          <a:sx n="59" d="100"/>
          <a:sy n="59" d="100"/>
        </p:scale>
        <p:origin x="1152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8875"/>
    </p:cViewPr>
  </p:sorterViewPr>
  <p:notesViewPr>
    <p:cSldViewPr showGuides="1">
      <p:cViewPr varScale="1">
        <p:scale>
          <a:sx n="88" d="100"/>
          <a:sy n="88" d="100"/>
        </p:scale>
        <p:origin x="-3870" y="-10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slide" Target="slides/slide36.xml"/><Relationship Id="rId54" Type="http://schemas.openxmlformats.org/officeDocument/2006/relationships/commentAuthors" Target="comment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handoutMaster" Target="handoutMasters/handoutMaster1.xml"/><Relationship Id="rId58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notesMaster" Target="notesMasters/notesMaster1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viewProps" Target="viewProps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3" Type="http://schemas.openxmlformats.org/officeDocument/2006/relationships/customXml" Target="../customXml/item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69E0E0E6-A853-4462-88B1-3E5DA8B16614}" type="datetimeFigureOut">
              <a:rPr lang="sv-SE"/>
              <a:pPr>
                <a:defRPr/>
              </a:pPr>
              <a:t>2019-04-18</a:t>
            </a:fld>
            <a:endParaRPr lang="sv-SE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4A135B1B-7AB8-451B-B341-CDFF4546FC20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65206057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895DF679-2948-46B0-8425-462D34778A04}" type="datetimeFigureOut">
              <a:rPr lang="sv-SE"/>
              <a:pPr>
                <a:defRPr/>
              </a:pPr>
              <a:t>2019-04-18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sv-SE" noProof="0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 noProof="0" dirty="0"/>
              <a:t>Klicka här för att ändra format på bakgrundstexten</a:t>
            </a:r>
          </a:p>
          <a:p>
            <a:pPr lvl="1"/>
            <a:r>
              <a:rPr lang="sv-SE" noProof="0" dirty="0"/>
              <a:t>Nivå två</a:t>
            </a:r>
          </a:p>
          <a:p>
            <a:pPr lvl="2"/>
            <a:r>
              <a:rPr lang="sv-SE" noProof="0" dirty="0"/>
              <a:t>Nivå tre</a:t>
            </a:r>
          </a:p>
          <a:p>
            <a:pPr lvl="3"/>
            <a:r>
              <a:rPr lang="sv-SE" noProof="0" dirty="0"/>
              <a:t>Nivå fyra</a:t>
            </a:r>
          </a:p>
          <a:p>
            <a:pPr lvl="4"/>
            <a:r>
              <a:rPr lang="sv-SE" noProof="0" dirty="0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9ACD84B1-FAD8-4B3A-A97F-5C73535FE5D8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70570112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EE2625-1DD8-4C13-A5BB-5C2E4DEB1102}" type="slidenum">
              <a:rPr lang="sv-SE" smtClean="0"/>
              <a:pPr/>
              <a:t>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715625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baseline="0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EE2625-1DD8-4C13-A5BB-5C2E4DEB1102}" type="slidenum">
              <a:rPr lang="sv-SE" smtClean="0"/>
              <a:pPr/>
              <a:t>18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9291573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baseline="0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EE2625-1DD8-4C13-A5BB-5C2E4DEB1102}" type="slidenum">
              <a:rPr lang="sv-SE" smtClean="0"/>
              <a:pPr/>
              <a:t>19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36223617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baseline="0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EE2625-1DD8-4C13-A5BB-5C2E4DEB1102}" type="slidenum">
              <a:rPr lang="sv-SE" smtClean="0"/>
              <a:pPr/>
              <a:t>20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07917871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baseline="0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EE2625-1DD8-4C13-A5BB-5C2E4DEB1102}" type="slidenum">
              <a:rPr lang="sv-SE" smtClean="0"/>
              <a:pPr/>
              <a:t>21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08975661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baseline="0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EE2625-1DD8-4C13-A5BB-5C2E4DEB1102}" type="slidenum">
              <a:rPr lang="sv-SE" smtClean="0"/>
              <a:pPr/>
              <a:t>22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60976587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EE2625-1DD8-4C13-A5BB-5C2E4DEB1102}" type="slidenum">
              <a:rPr lang="sv-SE" smtClean="0"/>
              <a:pPr/>
              <a:t>23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22559474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EE2625-1DD8-4C13-A5BB-5C2E4DEB1102}" type="slidenum">
              <a:rPr lang="sv-SE" smtClean="0"/>
              <a:pPr/>
              <a:t>24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68513960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EE2625-1DD8-4C13-A5BB-5C2E4DEB1102}" type="slidenum">
              <a:rPr lang="sv-SE" smtClean="0"/>
              <a:pPr/>
              <a:t>25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8727659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EE2625-1DD8-4C13-A5BB-5C2E4DEB1102}" type="slidenum">
              <a:rPr lang="sv-SE" smtClean="0"/>
              <a:pPr/>
              <a:t>26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00246390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EE2625-1DD8-4C13-A5BB-5C2E4DEB1102}" type="slidenum">
              <a:rPr lang="sv-SE" smtClean="0"/>
              <a:pPr/>
              <a:t>27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6662467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EE2625-1DD8-4C13-A5BB-5C2E4DEB1102}" type="slidenum">
              <a:rPr lang="sv-SE" smtClean="0"/>
              <a:pPr/>
              <a:t>10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7799616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EE2625-1DD8-4C13-A5BB-5C2E4DEB1102}" type="slidenum">
              <a:rPr lang="sv-SE" smtClean="0"/>
              <a:pPr/>
              <a:t>28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09802849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Platshållare för bildobjekt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7" name="Platshållare för anteckninga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sv-SE" altLang="sv-SE" dirty="0"/>
          </a:p>
        </p:txBody>
      </p:sp>
      <p:sp>
        <p:nvSpPr>
          <p:cNvPr id="26628" name="Platshållare för bildnumm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3880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1pPr>
            <a:lvl2pPr marL="708106" indent="-272348" defTabSz="913880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2pPr>
            <a:lvl3pPr marL="1089393" indent="-217879" defTabSz="913880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3pPr>
            <a:lvl4pPr marL="1525151" indent="-217879" defTabSz="913880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4pPr>
            <a:lvl5pPr marL="1960908" indent="-217879" defTabSz="913880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5pPr>
            <a:lvl6pPr marL="2396665" indent="-217879" defTabSz="913880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6pPr>
            <a:lvl7pPr marL="2832423" indent="-217879" defTabSz="913880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7pPr>
            <a:lvl8pPr marL="3268180" indent="-217879" defTabSz="913880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8pPr>
            <a:lvl9pPr marL="3703937" indent="-217879" defTabSz="913880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92E41C38-74AC-4BBF-8C36-F4D824488E23}" type="slidenum">
              <a:rPr lang="sv-SE" altLang="sv-SE" sz="1200">
                <a:latin typeface="Arial" charset="0"/>
                <a:ea typeface="ヒラギノ角ゴ Pro W3" charset="-128"/>
              </a:rPr>
              <a:pPr eaLnBrk="1" hangingPunct="1">
                <a:spcBef>
                  <a:spcPct val="0"/>
                </a:spcBef>
              </a:pPr>
              <a:t>30</a:t>
            </a:fld>
            <a:endParaRPr lang="sv-SE" altLang="sv-SE" sz="1200">
              <a:latin typeface="Arial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7351468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C860B4-B3F8-442F-A3F8-5E0240D96888}" type="slidenum">
              <a:rPr lang="sv-SE" smtClean="0"/>
              <a:t>31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90274829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C860B4-B3F8-442F-A3F8-5E0240D96888}" type="slidenum">
              <a:rPr lang="sv-SE" smtClean="0"/>
              <a:t>32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0758195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C860B4-B3F8-442F-A3F8-5E0240D96888}" type="slidenum">
              <a:rPr lang="sv-SE" smtClean="0"/>
              <a:t>33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55854706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Platshållare för bildobjekt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Platshållare för anteckninga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sv-SE" altLang="sv-SE" dirty="0"/>
          </a:p>
        </p:txBody>
      </p:sp>
      <p:sp>
        <p:nvSpPr>
          <p:cNvPr id="30724" name="Platshållare för bildnumm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3880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1pPr>
            <a:lvl2pPr marL="708106" indent="-272348" defTabSz="913880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2pPr>
            <a:lvl3pPr marL="1089393" indent="-217879" defTabSz="913880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3pPr>
            <a:lvl4pPr marL="1525151" indent="-217879" defTabSz="913880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4pPr>
            <a:lvl5pPr marL="1960908" indent="-217879" defTabSz="913880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5pPr>
            <a:lvl6pPr marL="2396665" indent="-217879" defTabSz="913880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6pPr>
            <a:lvl7pPr marL="2832423" indent="-217879" defTabSz="913880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7pPr>
            <a:lvl8pPr marL="3268180" indent="-217879" defTabSz="913880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8pPr>
            <a:lvl9pPr marL="3703937" indent="-217879" defTabSz="913880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Calibri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AC8334A1-23E8-4A43-A4F6-3556E072442B}" type="slidenum">
              <a:rPr lang="sv-SE" altLang="sv-SE" sz="1200">
                <a:latin typeface="Arial" charset="0"/>
                <a:ea typeface="ヒラギノ角ゴ Pro W3" charset="-128"/>
              </a:rPr>
              <a:pPr eaLnBrk="1" hangingPunct="1">
                <a:spcBef>
                  <a:spcPct val="0"/>
                </a:spcBef>
              </a:pPr>
              <a:t>34</a:t>
            </a:fld>
            <a:endParaRPr lang="sv-SE" altLang="sv-SE" sz="1200">
              <a:latin typeface="Arial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176574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C860B4-B3F8-442F-A3F8-5E0240D96888}" type="slidenum">
              <a:rPr lang="sv-SE" smtClean="0"/>
              <a:t>36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6571207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C860B4-B3F8-442F-A3F8-5E0240D96888}" type="slidenum">
              <a:rPr lang="sv-SE" smtClean="0"/>
              <a:t>37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52309938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C860B4-B3F8-442F-A3F8-5E0240D96888}" type="slidenum">
              <a:rPr lang="sv-SE" smtClean="0"/>
              <a:t>39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0331376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Elbilsägaren</a:t>
            </a:r>
            <a:r>
              <a:rPr lang="sv-SE" baseline="0" dirty="0"/>
              <a:t> kan ha olika sladdkombinationer med sig i bilen och kan då ladda på alla möjliga olika laddare.</a:t>
            </a:r>
          </a:p>
          <a:p>
            <a:endParaRPr lang="sv-SE" baseline="0" dirty="0"/>
          </a:p>
          <a:p>
            <a:r>
              <a:rPr lang="sv-SE" baseline="0" dirty="0"/>
              <a:t>Uttaget i bilden är fast.</a:t>
            </a:r>
          </a:p>
          <a:p>
            <a:endParaRPr lang="sv-SE" baseline="0" dirty="0"/>
          </a:p>
          <a:p>
            <a:r>
              <a:rPr lang="sv-SE" baseline="0" dirty="0"/>
              <a:t>Stationerna har olika uttag.</a:t>
            </a: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C860B4-B3F8-442F-A3F8-5E0240D96888}" type="slidenum">
              <a:rPr lang="sv-SE" smtClean="0"/>
              <a:t>40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3865834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0DE5CB-D451-47F6-B067-EA387EEBEC5B}" type="slidenum">
              <a:rPr lang="fr-CA" smtClean="0"/>
              <a:t>11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25045271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C860B4-B3F8-442F-A3F8-5E0240D96888}" type="slidenum">
              <a:rPr lang="sv-SE" smtClean="0"/>
              <a:t>41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20119534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C860B4-B3F8-442F-A3F8-5E0240D96888}" type="slidenum">
              <a:rPr lang="sv-SE" smtClean="0"/>
              <a:t>42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31533817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ACD84B1-FAD8-4B3A-A97F-5C73535FE5D8}" type="slidenum">
              <a:rPr lang="sv-SE" smtClean="0"/>
              <a:pPr>
                <a:defRPr/>
              </a:pPr>
              <a:t>44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44491224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ACD84B1-FAD8-4B3A-A97F-5C73535FE5D8}" type="slidenum">
              <a:rPr lang="sv-SE" smtClean="0"/>
              <a:pPr>
                <a:defRPr/>
              </a:pPr>
              <a:t>46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3134295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EE2625-1DD8-4C13-A5BB-5C2E4DEB1102}" type="slidenum">
              <a:rPr lang="sv-SE" smtClean="0"/>
              <a:pPr/>
              <a:t>12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146224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baseline="0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EE2625-1DD8-4C13-A5BB-5C2E4DEB1102}" type="slidenum">
              <a:rPr lang="sv-SE" smtClean="0"/>
              <a:pPr/>
              <a:t>13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564760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EE2625-1DD8-4C13-A5BB-5C2E4DEB1102}" type="slidenum">
              <a:rPr lang="sv-SE" smtClean="0"/>
              <a:pPr/>
              <a:t>14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813763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EE2625-1DD8-4C13-A5BB-5C2E4DEB1102}" type="slidenum">
              <a:rPr lang="sv-SE" smtClean="0"/>
              <a:pPr/>
              <a:t>15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404187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EE2625-1DD8-4C13-A5BB-5C2E4DEB1102}" type="slidenum">
              <a:rPr lang="sv-SE" smtClean="0"/>
              <a:pPr/>
              <a:t>16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3866871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ACD84B1-FAD8-4B3A-A97F-5C73535FE5D8}" type="slidenum">
              <a:rPr lang="sv-SE" smtClean="0"/>
              <a:pPr>
                <a:defRPr/>
              </a:pPr>
              <a:t>17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3070352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683568" y="1772816"/>
            <a:ext cx="7772400" cy="1470025"/>
          </a:xfrm>
        </p:spPr>
        <p:txBody>
          <a:bodyPr/>
          <a:lstStyle/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/>
              <a:t>Klicka här för att ändra format på underrubrik i bakgrunden</a:t>
            </a:r>
            <a:endParaRPr lang="sv-SE" dirty="0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8D9142-9AD7-43D0-9363-C229D4D14C5C}" type="datetimeFigureOut">
              <a:rPr lang="sv-SE"/>
              <a:pPr>
                <a:defRPr/>
              </a:pPr>
              <a:t>2019-04-18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68732F-E5C6-4651-BCB2-913553527AE6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4656880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2A679C-7A2B-4787-A2AE-EE5A89BDEC82}" type="datetimeFigureOut">
              <a:rPr lang="sv-SE"/>
              <a:pPr>
                <a:defRPr/>
              </a:pPr>
              <a:t>2019-04-18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DDFF6B-A4AD-44D5-8AB0-33927902F53B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226757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/>
          <p:cNvSpPr>
            <a:spLocks noGrp="1"/>
          </p:cNvSpPr>
          <p:nvPr>
            <p:ph type="title" orient="vert"/>
          </p:nvPr>
        </p:nvSpPr>
        <p:spPr>
          <a:xfrm>
            <a:off x="6588224" y="1412776"/>
            <a:ext cx="2098576" cy="4713387"/>
          </a:xfrm>
        </p:spPr>
        <p:txBody>
          <a:bodyPr vert="eaVert"/>
          <a:lstStyle/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>
          <a:xfrm>
            <a:off x="467544" y="1484784"/>
            <a:ext cx="6009456" cy="4641379"/>
          </a:xfrm>
        </p:spPr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082E39-32BF-4606-9564-088100713253}" type="datetimeFigureOut">
              <a:rPr lang="sv-SE"/>
              <a:pPr>
                <a:defRPr/>
              </a:pPr>
              <a:t>2019-04-18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41A80D-0327-4E9B-9826-C3733C43759D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0907065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979712" y="620688"/>
            <a:ext cx="6707088" cy="796950"/>
          </a:xfrm>
          <a:prstGeom prst="rect">
            <a:avLst/>
          </a:prstGeom>
        </p:spPr>
        <p:txBody>
          <a:bodyPr/>
          <a:lstStyle/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8C56EC-E39E-48F6-AFCD-E0CD3B687BBA}" type="datetimeFigureOut">
              <a:rPr lang="sv-SE"/>
              <a:pPr>
                <a:defRPr/>
              </a:pPr>
              <a:t>2019-04-18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9F2F7F-FF33-4147-9BAA-CA8496020CEE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428581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unktlista, en sp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tshållare för text 9"/>
          <p:cNvSpPr>
            <a:spLocks noGrp="1"/>
          </p:cNvSpPr>
          <p:nvPr>
            <p:ph type="body" sz="quarter" idx="13"/>
          </p:nvPr>
        </p:nvSpPr>
        <p:spPr>
          <a:xfrm>
            <a:off x="458787" y="1440000"/>
            <a:ext cx="5486400" cy="3960000"/>
          </a:xfrm>
          <a:prstGeom prst="rect">
            <a:avLst/>
          </a:prstGeom>
        </p:spPr>
        <p:txBody>
          <a:bodyPr tIns="0"/>
          <a:lstStyle>
            <a:lvl1pPr marL="216000" indent="-216000">
              <a:spcAft>
                <a:spcPts val="480"/>
              </a:spcAft>
              <a:buFont typeface="Arial" pitchFamily="34" charset="0"/>
              <a:buChar char="•"/>
              <a:defRPr/>
            </a:lvl1pPr>
            <a:lvl2pPr indent="-396000">
              <a:defRPr/>
            </a:lvl2pPr>
            <a:lvl3pPr indent="-288000">
              <a:defRPr/>
            </a:lvl3pPr>
            <a:lvl4pPr indent="-288000">
              <a:defRPr/>
            </a:lvl4pPr>
            <a:lvl5pPr indent="-288000">
              <a:defRPr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15" name="Platshållare för datum 14"/>
          <p:cNvSpPr>
            <a:spLocks noGrp="1"/>
          </p:cNvSpPr>
          <p:nvPr>
            <p:ph type="dt" sz="half" idx="14"/>
          </p:nvPr>
        </p:nvSpPr>
        <p:spPr>
          <a:xfrm>
            <a:off x="446252" y="6159259"/>
            <a:ext cx="2133600" cy="365125"/>
          </a:xfrm>
          <a:prstGeom prst="rect">
            <a:avLst/>
          </a:prstGeom>
        </p:spPr>
        <p:txBody>
          <a:bodyPr/>
          <a:lstStyle/>
          <a:p>
            <a:fld id="{3FC6F530-0AC5-4E39-A0CC-242BEF63A5F8}" type="datetime1">
              <a:rPr lang="sv-SE" smtClean="0"/>
              <a:t>2019-04-18</a:t>
            </a:fld>
            <a:endParaRPr lang="sv-SE" dirty="0"/>
          </a:p>
        </p:txBody>
      </p:sp>
      <p:sp>
        <p:nvSpPr>
          <p:cNvPr id="16" name="Platshållare för bildnummer 15"/>
          <p:cNvSpPr>
            <a:spLocks noGrp="1"/>
          </p:cNvSpPr>
          <p:nvPr>
            <p:ph type="sldNum" sz="quarter" idx="15"/>
          </p:nvPr>
        </p:nvSpPr>
        <p:spPr>
          <a:xfrm>
            <a:off x="6554788" y="6008688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lang="sv-SE"/>
              <a:t>Sida </a:t>
            </a:r>
            <a:fld id="{42A5867E-8ECA-40F1-9DD6-AE7AFDFAA899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17" name="Platshållare för sidfot 16"/>
          <p:cNvSpPr>
            <a:spLocks noGrp="1"/>
          </p:cNvSpPr>
          <p:nvPr>
            <p:ph type="ftr" sz="quarter" idx="16"/>
          </p:nvPr>
        </p:nvSpPr>
        <p:spPr>
          <a:xfrm>
            <a:off x="3260725" y="6175375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sv-SE"/>
              <a:t>Miljöförvaltningen</a:t>
            </a:r>
            <a:endParaRPr lang="sv-SE" dirty="0"/>
          </a:p>
        </p:txBody>
      </p:sp>
      <p:sp>
        <p:nvSpPr>
          <p:cNvPr id="8" name="Rubrik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Klicka här för att ändra format</a:t>
            </a:r>
          </a:p>
        </p:txBody>
      </p:sp>
    </p:spTree>
    <p:extLst>
      <p:ext uri="{BB962C8B-B14F-4D97-AF65-F5344CB8AC3E}">
        <p14:creationId xmlns:p14="http://schemas.microsoft.com/office/powerpoint/2010/main" val="7031786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7" name="Platshållare för rubrik 1"/>
          <p:cNvSpPr>
            <a:spLocks noGrp="1"/>
          </p:cNvSpPr>
          <p:nvPr>
            <p:ph type="title"/>
          </p:nvPr>
        </p:nvSpPr>
        <p:spPr>
          <a:xfrm>
            <a:off x="2195736" y="620688"/>
            <a:ext cx="6419056" cy="994122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/>
            </a:lvl1pPr>
          </a:lstStyle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1F3057-77D5-43F0-8911-4DF027476657}" type="datetimeFigureOut">
              <a:rPr lang="sv-SE"/>
              <a:pPr>
                <a:defRPr/>
              </a:pPr>
              <a:t>2019-04-18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D0C31F-69C1-416D-A4AF-C67EBF50FC5F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391965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720352-88E6-4182-A6CF-279AA40A07F8}" type="datetimeFigureOut">
              <a:rPr lang="sv-SE"/>
              <a:pPr>
                <a:defRPr/>
              </a:pPr>
              <a:t>2019-04-18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377017-975F-4F5B-A0BC-68FEDAFA35F7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4006140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2195736" y="476672"/>
            <a:ext cx="6419056" cy="1210146"/>
          </a:xfrm>
        </p:spPr>
        <p:txBody>
          <a:bodyPr/>
          <a:lstStyle/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467544" y="1844824"/>
            <a:ext cx="4028256" cy="428133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644008" y="1844824"/>
            <a:ext cx="4042792" cy="428133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5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079A90-F932-451E-A3EB-1AF74C2585BF}" type="datetimeFigureOut">
              <a:rPr lang="sv-SE"/>
              <a:pPr>
                <a:defRPr/>
              </a:pPr>
              <a:t>2019-04-18</a:t>
            </a:fld>
            <a:endParaRPr lang="sv-SE"/>
          </a:p>
        </p:txBody>
      </p:sp>
      <p:sp>
        <p:nvSpPr>
          <p:cNvPr id="6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7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673BB9-6D89-4EA0-8804-2202032F1D60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7503821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2267744" y="476672"/>
            <a:ext cx="6347048" cy="1138138"/>
          </a:xfrm>
        </p:spPr>
        <p:txBody>
          <a:bodyPr/>
          <a:lstStyle>
            <a:lvl1pPr>
              <a:defRPr/>
            </a:lvl1pPr>
          </a:lstStyle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467544" y="2420888"/>
            <a:ext cx="4029844" cy="54607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67544" y="3068960"/>
            <a:ext cx="4029844" cy="305720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4644008" y="2420888"/>
            <a:ext cx="4041775" cy="56775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4644009" y="3068959"/>
            <a:ext cx="4042792" cy="305720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7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6FB51A-257C-4D28-B722-BAF5DB5E03E3}" type="datetimeFigureOut">
              <a:rPr lang="sv-SE"/>
              <a:pPr>
                <a:defRPr/>
              </a:pPr>
              <a:t>2019-04-18</a:t>
            </a:fld>
            <a:endParaRPr lang="sv-SE"/>
          </a:p>
        </p:txBody>
      </p:sp>
      <p:sp>
        <p:nvSpPr>
          <p:cNvPr id="8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9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717365-EF26-4119-8C74-A60B33122170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5279474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2195736" y="476672"/>
            <a:ext cx="6419056" cy="1210146"/>
          </a:xfrm>
        </p:spPr>
        <p:txBody>
          <a:bodyPr/>
          <a:lstStyle/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3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653DA9-2553-4ECE-BE31-F3C3B39F27D5}" type="datetimeFigureOut">
              <a:rPr lang="sv-SE"/>
              <a:pPr>
                <a:defRPr/>
              </a:pPr>
              <a:t>2019-04-18</a:t>
            </a:fld>
            <a:endParaRPr lang="sv-SE"/>
          </a:p>
        </p:txBody>
      </p:sp>
      <p:sp>
        <p:nvSpPr>
          <p:cNvPr id="4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5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1C8575-DA4C-4398-B949-2CBAFC3CFCBD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6786092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DAA71E-C0E6-4F28-843B-110E9128BE62}" type="datetimeFigureOut">
              <a:rPr lang="sv-SE"/>
              <a:pPr>
                <a:defRPr/>
              </a:pPr>
              <a:t>2019-04-18</a:t>
            </a:fld>
            <a:endParaRPr lang="sv-SE"/>
          </a:p>
        </p:txBody>
      </p:sp>
      <p:sp>
        <p:nvSpPr>
          <p:cNvPr id="3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4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59B632-97CD-45C8-A4F5-142F3373141C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1479191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ehåll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67544" y="1484784"/>
            <a:ext cx="3008313" cy="65799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3635896" y="548680"/>
            <a:ext cx="5050904" cy="557748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467544" y="2204864"/>
            <a:ext cx="2997969" cy="39212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CE1FA8-6379-4054-808D-0D97A058832F}" type="datetimeFigureOut">
              <a:rPr lang="sv-SE"/>
              <a:pPr>
                <a:defRPr/>
              </a:pPr>
              <a:t>2019-04-18</a:t>
            </a:fld>
            <a:endParaRPr lang="sv-SE"/>
          </a:p>
        </p:txBody>
      </p:sp>
      <p:sp>
        <p:nvSpPr>
          <p:cNvPr id="6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7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B79319-78D9-462D-A908-67C9EA059603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1345997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bild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sv-SE" noProof="0"/>
              <a:t>Klicka på ikonen för att lägga till en bild</a:t>
            </a:r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ED6E1C-4974-4268-91A7-D9C3C6EDE3F7}" type="datetimeFigureOut">
              <a:rPr lang="sv-SE"/>
              <a:pPr>
                <a:defRPr/>
              </a:pPr>
              <a:t>2019-04-18</a:t>
            </a:fld>
            <a:endParaRPr lang="sv-SE"/>
          </a:p>
        </p:txBody>
      </p:sp>
      <p:sp>
        <p:nvSpPr>
          <p:cNvPr id="6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7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5EDFB1-2B0D-487C-A8C5-E6F9A6646B89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2730568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Platshållare för rubrik 1"/>
          <p:cNvSpPr>
            <a:spLocks noGrp="1"/>
          </p:cNvSpPr>
          <p:nvPr>
            <p:ph type="title"/>
          </p:nvPr>
        </p:nvSpPr>
        <p:spPr bwMode="auto">
          <a:xfrm>
            <a:off x="2195513" y="620713"/>
            <a:ext cx="6419850" cy="99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sv-SE" altLang="sv-SE"/>
              <a:t>Klicka här för att ändra format</a:t>
            </a:r>
          </a:p>
        </p:txBody>
      </p:sp>
      <p:sp>
        <p:nvSpPr>
          <p:cNvPr id="1027" name="Platshållare för text 2"/>
          <p:cNvSpPr>
            <a:spLocks noGrp="1"/>
          </p:cNvSpPr>
          <p:nvPr>
            <p:ph type="body" idx="1"/>
          </p:nvPr>
        </p:nvSpPr>
        <p:spPr bwMode="auto">
          <a:xfrm>
            <a:off x="468313" y="1773238"/>
            <a:ext cx="8218487" cy="435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v-SE" altLang="sv-SE"/>
              <a:t>Klicka här för att ändra format på bakgrundstexten</a:t>
            </a:r>
          </a:p>
          <a:p>
            <a:pPr lvl="1"/>
            <a:r>
              <a:rPr lang="sv-SE" altLang="sv-SE"/>
              <a:t>Nivå två</a:t>
            </a:r>
          </a:p>
          <a:p>
            <a:pPr lvl="2"/>
            <a:r>
              <a:rPr lang="sv-SE" altLang="sv-SE"/>
              <a:t>Nivå tre</a:t>
            </a:r>
          </a:p>
          <a:p>
            <a:pPr lvl="3"/>
            <a:r>
              <a:rPr lang="sv-SE" altLang="sv-SE"/>
              <a:t>Nivå fyra</a:t>
            </a:r>
          </a:p>
          <a:p>
            <a:pPr lvl="4"/>
            <a:r>
              <a:rPr lang="sv-SE" alt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FEE1BFE1-7ABD-46FA-BACC-093C032F6438}" type="datetimeFigureOut">
              <a:rPr lang="sv-SE"/>
              <a:pPr>
                <a:defRPr/>
              </a:pPr>
              <a:t>2019-04-18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7959BCF-1D98-4A5B-9099-DD69BF54DCD1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ill Sans MT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ill Sans MT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ill Sans MT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ill Sans MT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ill Sans MT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ill Sans MT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ill Sans MT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ill Sans MT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nergiradgivningen.se/solkartan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hyperlink" Target="https://energiradgivningen.se/solkartan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18.png"/><Relationship Id="rId4" Type="http://schemas.openxmlformats.org/officeDocument/2006/relationships/image" Target="../media/image1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vensksolenergi.se/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jpg"/><Relationship Id="rId4" Type="http://schemas.openxmlformats.org/officeDocument/2006/relationships/image" Target="../media/image2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7" Type="http://schemas.openxmlformats.org/officeDocument/2006/relationships/image" Target="../media/image38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37.png"/><Relationship Id="rId5" Type="http://schemas.openxmlformats.org/officeDocument/2006/relationships/hyperlink" Target="http://www.mdh.se/forskning/inriktningar/framtidens-energi/investeringskalkyl-for-solceller-1.88119" TargetMode="External"/><Relationship Id="rId4" Type="http://schemas.openxmlformats.org/officeDocument/2006/relationships/image" Target="../media/image1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lbilsupphandling.se/2013/01/elbilen-ar-pigg-och-rolig-att-kora/elbil-2/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iljofordon.se/tanka/laddkarta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4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lsakerhetsverket.se/om-oss/publikationer/broschyrer/ladda-elbilen/?_t_id=1B2M2Y8AsgTpgAmY7PhCfg==&amp;_t_q=elbil&amp;_t_tags=language:sv,siteid:e190c735-fa43-482c-9a70-6ef17d6744d3&amp;_t_ip=194.71.254.230&amp;_t_hit.id=Elsakerhetsverket_Framework_Models_Pages_ArticleQuestionAndAnswerPage/_c905c4fe-d3f9-4c3b-aad3-c17d0b31b885_sv&amp;_t_hit.pos=3" TargetMode="External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12.xml"/><Relationship Id="rId5" Type="http://schemas.openxmlformats.org/officeDocument/2006/relationships/hyperlink" Target="https://energiradgivningen.se/projekt/fixa-laddplats-till-flerbostadshus" TargetMode="External"/><Relationship Id="rId4" Type="http://schemas.openxmlformats.org/officeDocument/2006/relationships/image" Target="../media/image56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ubrik 1"/>
          <p:cNvSpPr>
            <a:spLocks noGrp="1"/>
          </p:cNvSpPr>
          <p:nvPr>
            <p:ph type="title"/>
          </p:nvPr>
        </p:nvSpPr>
        <p:spPr>
          <a:xfrm>
            <a:off x="1187624" y="1052513"/>
            <a:ext cx="6715125" cy="1928812"/>
          </a:xfrm>
        </p:spPr>
        <p:txBody>
          <a:bodyPr>
            <a:normAutofit fontScale="90000"/>
          </a:bodyPr>
          <a:lstStyle/>
          <a:p>
            <a:pPr eaLnBrk="1" hangingPunct="1">
              <a:lnSpc>
                <a:spcPts val="5000"/>
              </a:lnSpc>
              <a:defRPr/>
            </a:pPr>
            <a:r>
              <a:rPr lang="sv-SE" sz="5400" b="1" dirty="0"/>
              <a:t>Solceller och laddplats</a:t>
            </a:r>
            <a:br>
              <a:rPr lang="sv-SE" sz="5400" b="1" dirty="0"/>
            </a:br>
            <a:r>
              <a:rPr lang="sv-SE" sz="5000" dirty="0"/>
              <a:t>2019-04-10</a:t>
            </a:r>
          </a:p>
        </p:txBody>
      </p:sp>
      <p:pic>
        <p:nvPicPr>
          <p:cNvPr id="2" name="Picture 7" descr="\\AD.STOCKHOLM.SE\CLI-HOME\CA2HOME027\ac34430\Desktop\Energi&amp;klimat logo tel lite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3213100"/>
            <a:ext cx="3567112" cy="287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/>
          <a:p>
            <a:r>
              <a:rPr lang="sv-SE" sz="3600" b="1" dirty="0"/>
              <a:t>Solfångare eller solceller?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 sz="2400" dirty="0"/>
              <a:t>Solfångare ger värme</a:t>
            </a:r>
          </a:p>
          <a:p>
            <a:r>
              <a:rPr lang="sv-SE" sz="2400" dirty="0"/>
              <a:t>Solceller ger el</a:t>
            </a:r>
          </a:p>
          <a:p>
            <a:r>
              <a:rPr lang="sv-SE" sz="2400" dirty="0"/>
              <a:t>Valet kan påverka dimensioneringen</a:t>
            </a:r>
          </a:p>
          <a:p>
            <a:endParaRPr lang="sv-SE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314" y="3524789"/>
            <a:ext cx="3621210" cy="2668757"/>
          </a:xfrm>
          <a:prstGeom prst="rect">
            <a:avLst/>
          </a:prstGeom>
        </p:spPr>
      </p:pic>
      <p:pic>
        <p:nvPicPr>
          <p:cNvPr id="8" name="Bildobjekt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9050" y="3524789"/>
            <a:ext cx="4034173" cy="2641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48296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 sz="2400" dirty="0"/>
              <a:t>Solcellsmoduler</a:t>
            </a:r>
          </a:p>
          <a:p>
            <a:r>
              <a:rPr lang="sv-SE" sz="2400" dirty="0"/>
              <a:t>Växelriktare – likström till växelström</a:t>
            </a:r>
          </a:p>
          <a:p>
            <a:r>
              <a:rPr lang="sv-SE" sz="2400" dirty="0"/>
              <a:t>Inkoppling till elcentral, vidare till egenförbrukning eller elnät</a:t>
            </a:r>
          </a:p>
          <a:p>
            <a:r>
              <a:rPr lang="sv-SE" sz="2400" dirty="0"/>
              <a:t>Elmätare och elbrytare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v-SE" sz="3600" b="1" dirty="0"/>
              <a:t>Solcellssystemet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716016" y="6161480"/>
            <a:ext cx="432048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000" dirty="0">
                <a:solidFill>
                  <a:srgbClr val="000000"/>
                </a:solidFill>
              </a:rPr>
              <a:t>Bildkälla: Elsäkerhetsverket</a:t>
            </a:r>
          </a:p>
        </p:txBody>
      </p:sp>
      <p:pic>
        <p:nvPicPr>
          <p:cNvPr id="6" name="Picture 5"/>
          <p:cNvPicPr/>
          <p:nvPr/>
        </p:nvPicPr>
        <p:blipFill>
          <a:blip r:embed="rId3"/>
          <a:stretch>
            <a:fillRect/>
          </a:stretch>
        </p:blipFill>
        <p:spPr>
          <a:xfrm>
            <a:off x="4137811" y="3173835"/>
            <a:ext cx="4548989" cy="2952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1466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 sz="2000" dirty="0"/>
              <a:t>Söderläge bra – men ej nödvändigt!</a:t>
            </a:r>
          </a:p>
          <a:p>
            <a:endParaRPr lang="sv-SE" sz="2000" dirty="0"/>
          </a:p>
          <a:p>
            <a:r>
              <a:rPr lang="sv-SE" sz="2000" dirty="0"/>
              <a:t>Öst/väst ger bra matchning </a:t>
            </a:r>
            <a:br>
              <a:rPr lang="sv-SE" sz="2000" dirty="0"/>
            </a:br>
            <a:r>
              <a:rPr lang="sv-SE" sz="2000" dirty="0"/>
              <a:t>mot konsumtionen</a:t>
            </a:r>
          </a:p>
          <a:p>
            <a:pPr marL="0" indent="0">
              <a:buNone/>
            </a:pPr>
            <a:endParaRPr lang="sv-SE" sz="2000" dirty="0"/>
          </a:p>
          <a:p>
            <a:r>
              <a:rPr lang="sv-SE" sz="2000" dirty="0"/>
              <a:t>Takets skick</a:t>
            </a:r>
          </a:p>
          <a:p>
            <a:pPr marL="0" indent="0">
              <a:buNone/>
            </a:pPr>
            <a:endParaRPr lang="sv-SE" sz="2000" dirty="0"/>
          </a:p>
          <a:p>
            <a:r>
              <a:rPr lang="sv-SE" sz="2000" dirty="0"/>
              <a:t>De flesta takmaterial är lämpliga</a:t>
            </a:r>
          </a:p>
        </p:txBody>
      </p:sp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/>
          <a:p>
            <a:r>
              <a:rPr lang="sv-SE" sz="3600" b="1" dirty="0"/>
              <a:t>Är vårt tak lämpligt?</a:t>
            </a:r>
          </a:p>
        </p:txBody>
      </p:sp>
      <p:pic>
        <p:nvPicPr>
          <p:cNvPr id="4" name="Bildobjekt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2060848"/>
            <a:ext cx="2680963" cy="2898927"/>
          </a:xfrm>
          <a:prstGeom prst="rect">
            <a:avLst/>
          </a:prstGeom>
        </p:spPr>
      </p:pic>
      <p:sp>
        <p:nvSpPr>
          <p:cNvPr id="5" name="textruta 4"/>
          <p:cNvSpPr txBox="1"/>
          <p:nvPr/>
        </p:nvSpPr>
        <p:spPr>
          <a:xfrm>
            <a:off x="5004048" y="5075852"/>
            <a:ext cx="30187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800" dirty="0">
                <a:solidFill>
                  <a:srgbClr val="EC7E31"/>
                </a:solidFill>
              </a:rPr>
              <a:t>Procent av globalinstrålning</a:t>
            </a:r>
            <a:endParaRPr lang="sv-SE" dirty="0">
              <a:solidFill>
                <a:srgbClr val="EC7E3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90318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4487" lvl="1" indent="0">
              <a:buNone/>
            </a:pPr>
            <a:r>
              <a:rPr lang="sv-SE" sz="1800" dirty="0"/>
              <a:t>Partiell skuggning ger oproportionerligt stor produktionsförlust</a:t>
            </a:r>
          </a:p>
          <a:p>
            <a:pPr marL="344487" lvl="1" indent="0">
              <a:buNone/>
            </a:pPr>
            <a:endParaRPr lang="sv-SE" sz="1800" dirty="0"/>
          </a:p>
          <a:p>
            <a:pPr marL="344487" lvl="1" indent="0">
              <a:buNone/>
            </a:pPr>
            <a:r>
              <a:rPr lang="sv-SE" sz="1800" dirty="0"/>
              <a:t>Ex: om 5 % av ytan skuggas förloras </a:t>
            </a:r>
            <a:r>
              <a:rPr lang="sv-SE" sz="1800" i="1" dirty="0"/>
              <a:t>mer</a:t>
            </a:r>
            <a:r>
              <a:rPr lang="sv-SE" sz="1800" dirty="0"/>
              <a:t> än 5 % av produktionen</a:t>
            </a:r>
          </a:p>
          <a:p>
            <a:endParaRPr lang="sv-SE" sz="2000" dirty="0"/>
          </a:p>
        </p:txBody>
      </p:sp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/>
          <a:p>
            <a:r>
              <a:rPr lang="sv-SE" sz="3600" b="1" dirty="0"/>
              <a:t>Undvik skuggning!</a:t>
            </a:r>
          </a:p>
        </p:txBody>
      </p:sp>
      <p:pic>
        <p:nvPicPr>
          <p:cNvPr id="8" name="Picture 2" descr="http://www.solelprogrammet.se/Global/Projekteringsverktyg/Images/partiella_skuggor.gif?epslanguage=sv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3235338"/>
            <a:ext cx="5030566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ontent Placeholder 4"/>
          <p:cNvSpPr txBox="1">
            <a:spLocks/>
          </p:cNvSpPr>
          <p:nvPr/>
        </p:nvSpPr>
        <p:spPr bwMode="auto">
          <a:xfrm>
            <a:off x="916851" y="6143526"/>
            <a:ext cx="8134350" cy="3600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fontAlgn="base">
              <a:lnSpc>
                <a:spcPct val="105000"/>
              </a:lnSpc>
              <a:spcBef>
                <a:spcPct val="25000"/>
              </a:spcBef>
              <a:spcAft>
                <a:spcPct val="0"/>
              </a:spcAft>
              <a:buClr>
                <a:schemeClr val="tx2"/>
              </a:buClr>
              <a:buFont typeface="Wingdings" pitchFamily="2" charset="2"/>
              <a:buNone/>
              <a:defRPr sz="2000" i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-265113" algn="l" rtl="0" fontAlgn="base">
              <a:lnSpc>
                <a:spcPct val="105000"/>
              </a:lnSpc>
              <a:spcBef>
                <a:spcPct val="25000"/>
              </a:spcBef>
              <a:spcAft>
                <a:spcPct val="0"/>
              </a:spcAft>
              <a:buClr>
                <a:schemeClr val="tx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2pPr>
            <a:lvl3pPr marL="630000" indent="-263525" algn="l" rtl="0" fontAlgn="base">
              <a:lnSpc>
                <a:spcPct val="105000"/>
              </a:lnSpc>
              <a:spcBef>
                <a:spcPct val="25000"/>
              </a:spcBef>
              <a:spcAft>
                <a:spcPct val="0"/>
              </a:spcAft>
              <a:buClr>
                <a:schemeClr val="tx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3pPr>
            <a:lvl4pPr marL="882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4pPr>
            <a:lvl5pPr marL="1339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900" dirty="0" err="1"/>
              <a:t>Källa</a:t>
            </a:r>
            <a:r>
              <a:rPr lang="en-US" sz="900" dirty="0"/>
              <a:t>: </a:t>
            </a:r>
            <a:r>
              <a:rPr lang="sv-SE" sz="900" dirty="0"/>
              <a:t>Solelprogrammet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3302961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tshållare för innehåll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sv-SE" sz="2000" b="1" dirty="0">
                <a:solidFill>
                  <a:srgbClr val="000000"/>
                </a:solidFill>
                <a:ea typeface="+mj-ea"/>
                <a:cs typeface="+mj-cs"/>
                <a:hlinkClick r:id="rId3"/>
              </a:rPr>
              <a:t>www.energiradgivningen.se/solkartan</a:t>
            </a:r>
            <a:r>
              <a:rPr lang="sv-SE" sz="2000" b="1" dirty="0">
                <a:solidFill>
                  <a:srgbClr val="000000"/>
                </a:solidFill>
                <a:ea typeface="+mj-ea"/>
                <a:cs typeface="+mj-cs"/>
                <a:hlinkClick r:id="rId4"/>
              </a:rPr>
              <a:t> </a:t>
            </a:r>
            <a:endParaRPr lang="sv-SE" dirty="0"/>
          </a:p>
        </p:txBody>
      </p:sp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 fontScale="90000"/>
          </a:bodyPr>
          <a:lstStyle/>
          <a:p>
            <a:r>
              <a:rPr lang="sv-SE" sz="4000" b="1" dirty="0"/>
              <a:t>Solkartan</a:t>
            </a:r>
            <a:br>
              <a:rPr lang="sv-SE" sz="4000" b="1" dirty="0"/>
            </a:br>
            <a:endParaRPr lang="sv-SE" sz="4000" b="1" dirty="0"/>
          </a:p>
        </p:txBody>
      </p:sp>
      <p:pic>
        <p:nvPicPr>
          <p:cNvPr id="4" name="Bildobjekt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23728" y="2255016"/>
            <a:ext cx="4946412" cy="396263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0507781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 fontScale="90000"/>
          </a:bodyPr>
          <a:lstStyle/>
          <a:p>
            <a:r>
              <a:rPr lang="sv-SE" sz="4000" b="1" dirty="0"/>
              <a:t>Solkartan</a:t>
            </a:r>
            <a:br>
              <a:rPr lang="sv-SE" sz="4000" b="1" dirty="0"/>
            </a:br>
            <a:endParaRPr lang="sv-SE" sz="4000" b="1" dirty="0"/>
          </a:p>
        </p:txBody>
      </p:sp>
      <p:pic>
        <p:nvPicPr>
          <p:cNvPr id="3" name="Bildobjekt 2"/>
          <p:cNvPicPr>
            <a:picLocks noChangeAspect="1"/>
          </p:cNvPicPr>
          <p:nvPr/>
        </p:nvPicPr>
        <p:blipFill rotWithShape="1">
          <a:blip r:embed="rId5"/>
          <a:srcRect l="13808" t="14445" r="18150" b="18033"/>
          <a:stretch/>
        </p:blipFill>
        <p:spPr>
          <a:xfrm>
            <a:off x="971600" y="1268760"/>
            <a:ext cx="7200000" cy="4690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148707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 fontScale="90000"/>
          </a:bodyPr>
          <a:lstStyle/>
          <a:p>
            <a:r>
              <a:rPr lang="sv-SE" sz="4000" b="1" dirty="0"/>
              <a:t>Sälja överskottsel till elbolaget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 sz="2400" dirty="0"/>
              <a:t>Installationen måste föranmälas till nätbolaget</a:t>
            </a:r>
          </a:p>
          <a:p>
            <a:r>
              <a:rPr lang="sv-SE" sz="2400" dirty="0"/>
              <a:t>Nätbolaget får inte säga nej, om man uppfyller de tekniska anslutningskraven</a:t>
            </a:r>
          </a:p>
          <a:p>
            <a:r>
              <a:rPr lang="sv-SE" sz="2400" dirty="0"/>
              <a:t>Nätbolaget måste installera mätare utan kostnad</a:t>
            </a:r>
          </a:p>
          <a:p>
            <a:r>
              <a:rPr lang="sv-SE" sz="2400" dirty="0"/>
              <a:t>Anslutning kostar vanligtvis ingenting, förutom om man behöver säkra upp huset eller förstärka elnätet</a:t>
            </a:r>
          </a:p>
          <a:p>
            <a:r>
              <a:rPr lang="sv-SE" sz="2400" dirty="0"/>
              <a:t>Kolla anslutningsvillkoren innan du väljer utrustning</a:t>
            </a:r>
          </a:p>
          <a:p>
            <a:r>
              <a:rPr lang="sv-SE" sz="2400" dirty="0"/>
              <a:t>Planera för att det kan ta tid att genomföra byte av elmätaren (kan vara särskild anmälan)</a:t>
            </a:r>
          </a:p>
        </p:txBody>
      </p:sp>
    </p:spTree>
    <p:extLst>
      <p:ext uri="{BB962C8B-B14F-4D97-AF65-F5344CB8AC3E}">
        <p14:creationId xmlns:p14="http://schemas.microsoft.com/office/powerpoint/2010/main" val="10625103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ubrik 1"/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/>
          <a:p>
            <a:r>
              <a:rPr lang="sv-SE" altLang="sv-SE" sz="3600" b="1" dirty="0"/>
              <a:t>Behövs bygglov?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 sz="2400" dirty="0"/>
              <a:t>Oftast inte</a:t>
            </a:r>
          </a:p>
          <a:p>
            <a:pPr lvl="1"/>
            <a:r>
              <a:rPr lang="sv-SE" sz="2400" dirty="0"/>
              <a:t>Solceller som följer takets lutning</a:t>
            </a:r>
          </a:p>
          <a:p>
            <a:pPr lvl="1"/>
            <a:r>
              <a:rPr lang="sv-SE" sz="2400" dirty="0"/>
              <a:t>Solceller på marken</a:t>
            </a:r>
            <a:endParaRPr lang="sv-SE" dirty="0"/>
          </a:p>
          <a:p>
            <a:r>
              <a:rPr lang="sv-SE" sz="2400" dirty="0"/>
              <a:t>Undantag som kräver bygglov</a:t>
            </a:r>
          </a:p>
          <a:p>
            <a:pPr lvl="1"/>
            <a:r>
              <a:rPr lang="sv-SE" sz="2400" dirty="0"/>
              <a:t>Uppvinklade solceller</a:t>
            </a:r>
          </a:p>
          <a:p>
            <a:pPr lvl="1"/>
            <a:r>
              <a:rPr lang="sv-SE" sz="2400" dirty="0"/>
              <a:t>Integrerade solceller</a:t>
            </a:r>
          </a:p>
          <a:p>
            <a:pPr lvl="1"/>
            <a:r>
              <a:rPr lang="sv-SE" sz="2400" dirty="0"/>
              <a:t>Fasadsolceller</a:t>
            </a:r>
          </a:p>
          <a:p>
            <a:pPr lvl="1"/>
            <a:r>
              <a:rPr lang="sv-SE" sz="2400" dirty="0"/>
              <a:t>Värdefulla byggnader och områden</a:t>
            </a:r>
          </a:p>
          <a:p>
            <a:r>
              <a:rPr lang="sv-SE" sz="2400" dirty="0"/>
              <a:t>Osäker? </a:t>
            </a:r>
          </a:p>
          <a:p>
            <a:pPr lvl="1"/>
            <a:r>
              <a:rPr lang="sv-SE" sz="2400" dirty="0"/>
              <a:t>Ta en tidig kontakt med Miljö- och stadsbyggnadskontoret</a:t>
            </a:r>
          </a:p>
        </p:txBody>
      </p:sp>
    </p:spTree>
    <p:extLst>
      <p:ext uri="{BB962C8B-B14F-4D97-AF65-F5344CB8AC3E}">
        <p14:creationId xmlns:p14="http://schemas.microsoft.com/office/powerpoint/2010/main" val="1946187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/>
          <a:p>
            <a:r>
              <a:rPr lang="sv-SE" sz="3600" b="1" dirty="0"/>
              <a:t>Leverantörer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 sz="2000" dirty="0"/>
              <a:t>Lokala installationsbolag över hela landet</a:t>
            </a:r>
            <a:br>
              <a:rPr lang="sv-SE" sz="2000" dirty="0"/>
            </a:br>
            <a:r>
              <a:rPr lang="sv-SE" sz="2000" dirty="0">
                <a:hlinkClick r:id="rId3"/>
              </a:rPr>
              <a:t>https://www.svensksolenergi.se/</a:t>
            </a:r>
            <a:endParaRPr lang="sv-SE" sz="2000" dirty="0"/>
          </a:p>
          <a:p>
            <a:endParaRPr lang="sv-SE" sz="2000" dirty="0"/>
          </a:p>
          <a:p>
            <a:endParaRPr lang="sv-SE" sz="2000" dirty="0"/>
          </a:p>
        </p:txBody>
      </p:sp>
      <p:pic>
        <p:nvPicPr>
          <p:cNvPr id="4" name="Bildobjekt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2889486"/>
            <a:ext cx="1944216" cy="1944216"/>
          </a:xfrm>
          <a:prstGeom prst="rect">
            <a:avLst/>
          </a:prstGeom>
        </p:spPr>
      </p:pic>
      <p:pic>
        <p:nvPicPr>
          <p:cNvPr id="7" name="Bildobjekt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3356992"/>
            <a:ext cx="3813316" cy="1192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564910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/>
          <a:p>
            <a:r>
              <a:rPr lang="sv-SE" sz="3600" b="1" dirty="0"/>
              <a:t>Utseende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sv-SE" sz="2000" dirty="0"/>
          </a:p>
          <a:p>
            <a:endParaRPr lang="sv-SE" sz="20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431077" y="332289"/>
            <a:ext cx="429295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3099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57EAECF-CBAF-4B5A-9FE3-E7820B21CD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 dirty="0"/>
              <a:t>Om Energi- och klimatrådgivningen</a:t>
            </a:r>
          </a:p>
          <a:p>
            <a:r>
              <a:rPr lang="sv-SE" dirty="0"/>
              <a:t>Solenergi (med fokus på solceller)</a:t>
            </a:r>
          </a:p>
          <a:p>
            <a:r>
              <a:rPr lang="sv-SE" dirty="0"/>
              <a:t>Laddning av elbilar</a:t>
            </a:r>
          </a:p>
          <a:p>
            <a:endParaRPr lang="sv-SE" dirty="0"/>
          </a:p>
          <a:p>
            <a:endParaRPr lang="sv-SE" dirty="0"/>
          </a:p>
          <a:p>
            <a:pPr marL="0" indent="0">
              <a:buNone/>
            </a:pPr>
            <a:r>
              <a:rPr lang="sv-SE" dirty="0"/>
              <a:t>Presentationen skickas per mail!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F0F1D36-463E-4F8D-8938-37507B6DDD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v-SE" sz="3600" b="1" dirty="0"/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36186191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/>
          <a:p>
            <a:r>
              <a:rPr lang="sv-SE" sz="3600" b="1" dirty="0"/>
              <a:t>Utseende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sv-SE" sz="2000" dirty="0"/>
          </a:p>
          <a:p>
            <a:endParaRPr lang="sv-SE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522" y="1496340"/>
            <a:ext cx="4997566" cy="315679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3512688"/>
            <a:ext cx="5154348" cy="2688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487659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/>
          <a:p>
            <a:r>
              <a:rPr lang="sv-SE" sz="3600" b="1" dirty="0"/>
              <a:t>Utseende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sv-SE" sz="2000" dirty="0"/>
          </a:p>
          <a:p>
            <a:endParaRPr lang="sv-SE" sz="20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1412776"/>
            <a:ext cx="4186808" cy="2792568"/>
          </a:xfrm>
          <a:prstGeom prst="rect">
            <a:avLst/>
          </a:prstGeom>
        </p:spPr>
      </p:pic>
      <p:pic>
        <p:nvPicPr>
          <p:cNvPr id="1026" name="Picture 2" descr="Visa källbilde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205344"/>
            <a:ext cx="5490050" cy="2155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3" y="1397033"/>
            <a:ext cx="2808312" cy="2808312"/>
          </a:xfrm>
          <a:prstGeom prst="rect">
            <a:avLst/>
          </a:prstGeom>
        </p:spPr>
      </p:pic>
      <p:pic>
        <p:nvPicPr>
          <p:cNvPr id="8" name="Bildobjekt 4">
            <a:extLst>
              <a:ext uri="{FF2B5EF4-FFF2-40B4-BE49-F238E27FC236}">
                <a16:creationId xmlns:a16="http://schemas.microsoft.com/office/drawing/2014/main" id="{943D4DD3-696F-4FDC-B1B9-535FA93FB4B2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4837399" y="4205344"/>
            <a:ext cx="3777393" cy="2132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34085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 fontScale="90000"/>
          </a:bodyPr>
          <a:lstStyle/>
          <a:p>
            <a:r>
              <a:rPr lang="sv-SE" sz="4000" b="1" dirty="0"/>
              <a:t>Montage – infästning för olika takbeläggningar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sv-SE" sz="2000" dirty="0"/>
          </a:p>
          <a:p>
            <a:endParaRPr lang="sv-SE" sz="2000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6" t="10695"/>
          <a:stretch/>
        </p:blipFill>
        <p:spPr bwMode="auto">
          <a:xfrm>
            <a:off x="5782968" y="1772817"/>
            <a:ext cx="2398753" cy="17343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Photovoltaik Montage">
            <a:extLst>
              <a:ext uri="{FF2B5EF4-FFF2-40B4-BE49-F238E27FC236}">
                <a16:creationId xmlns:a16="http://schemas.microsoft.com/office/drawing/2014/main" id="{96347EC4-33F7-4BB1-B8CA-082AD0A5F6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466" y="4437767"/>
            <a:ext cx="2784405" cy="1976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://1.bp.blogspot.com/-TpCnRxW-lAM/T6jksQvD5qI/AAAAAAAAFtM/EPi5USFxo60/s1600/PV+Panels+on+Warehouse+Rooftop.jpg">
            <a:extLst>
              <a:ext uri="{FF2B5EF4-FFF2-40B4-BE49-F238E27FC236}">
                <a16:creationId xmlns:a16="http://schemas.microsoft.com/office/drawing/2014/main" id="{E2984E51-C293-481B-852C-C97698EBFE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58"/>
          <a:stretch/>
        </p:blipFill>
        <p:spPr bwMode="auto">
          <a:xfrm>
            <a:off x="4139952" y="3634734"/>
            <a:ext cx="4469103" cy="2532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http://www.eco-strom.com/bilder/produkte/pv/pv-montage_L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466" y="1707498"/>
            <a:ext cx="4008541" cy="2673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40946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>
              <a:buFont typeface="Arial" panose="020B0604020202020204" pitchFamily="34" charset="0"/>
              <a:buChar char="•"/>
            </a:pPr>
            <a:r>
              <a:rPr lang="sv-SE" sz="2000" dirty="0"/>
              <a:t>Behörig installatör utför installationen av anläggningen</a:t>
            </a:r>
          </a:p>
          <a:p>
            <a:pPr lvl="0">
              <a:buFont typeface="Arial" panose="020B0604020202020204" pitchFamily="34" charset="0"/>
              <a:buChar char="•"/>
            </a:pPr>
            <a:r>
              <a:rPr lang="sv-SE" sz="2000" dirty="0"/>
              <a:t>”Färdiganmälan” skickas till elnätsbolaget</a:t>
            </a:r>
          </a:p>
          <a:p>
            <a:pPr lvl="0">
              <a:buFont typeface="Arial" panose="020B0604020202020204" pitchFamily="34" charset="0"/>
              <a:buChar char="•"/>
            </a:pPr>
            <a:r>
              <a:rPr lang="sv-SE" sz="2000" dirty="0"/>
              <a:t>Besiktning utförs av besiktningsman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v-SE" sz="2000" dirty="0"/>
              <a:t>Kontrollera mätning och följ aktuell effekt och daglig elproduktion</a:t>
            </a:r>
          </a:p>
          <a:p>
            <a:pPr marL="0" lvl="0" indent="0">
              <a:buNone/>
            </a:pPr>
            <a:endParaRPr lang="sv-SE" sz="2000" dirty="0"/>
          </a:p>
          <a:p>
            <a:pPr lvl="0">
              <a:buFont typeface="Arial" panose="020B0604020202020204" pitchFamily="34" charset="0"/>
              <a:buChar char="•"/>
            </a:pPr>
            <a:endParaRPr lang="sv-SE" sz="2000" dirty="0"/>
          </a:p>
          <a:p>
            <a:pPr lvl="0">
              <a:buFont typeface="Arial" panose="020B0604020202020204" pitchFamily="34" charset="0"/>
              <a:buChar char="•"/>
            </a:pPr>
            <a:endParaRPr lang="sv-SE" sz="2000" dirty="0"/>
          </a:p>
          <a:p>
            <a:pPr lvl="0">
              <a:buFont typeface="Arial" panose="020B0604020202020204" pitchFamily="34" charset="0"/>
              <a:buChar char="•"/>
            </a:pPr>
            <a:endParaRPr lang="sv-SE" sz="2000" dirty="0"/>
          </a:p>
          <a:p>
            <a:pPr marL="0" indent="0">
              <a:buNone/>
            </a:pPr>
            <a:endParaRPr lang="sv-SE" sz="2000" dirty="0"/>
          </a:p>
          <a:p>
            <a:pPr marL="0" indent="0">
              <a:buNone/>
            </a:pPr>
            <a:endParaRPr lang="sv-SE" sz="2000" dirty="0"/>
          </a:p>
          <a:p>
            <a:pPr marL="0" indent="0">
              <a:buNone/>
            </a:pPr>
            <a:endParaRPr lang="sv-SE" sz="2000" dirty="0"/>
          </a:p>
        </p:txBody>
      </p:sp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/>
          <a:p>
            <a:r>
              <a:rPr lang="sv-SE" sz="3600" b="1" dirty="0"/>
              <a:t>Installation och drift</a:t>
            </a:r>
          </a:p>
        </p:txBody>
      </p:sp>
      <p:pic>
        <p:nvPicPr>
          <p:cNvPr id="8" name="Bildobjekt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3834999"/>
            <a:ext cx="5600622" cy="2291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749717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 sz="1800" dirty="0"/>
              <a:t>Näst intill underhållsfritt</a:t>
            </a:r>
          </a:p>
          <a:p>
            <a:r>
              <a:rPr lang="sv-SE" sz="1800" dirty="0"/>
              <a:t>Naturlig rengöring via regn</a:t>
            </a:r>
          </a:p>
          <a:p>
            <a:r>
              <a:rPr lang="sv-SE" sz="1800" dirty="0"/>
              <a:t>Snöröjning behövs ej</a:t>
            </a:r>
          </a:p>
          <a:p>
            <a:r>
              <a:rPr lang="sv-SE" sz="1800" dirty="0"/>
              <a:t>Sällan kvalitetsproblem</a:t>
            </a:r>
          </a:p>
          <a:p>
            <a:r>
              <a:rPr lang="sv-SE" sz="1800" dirty="0"/>
              <a:t>Livslängd 30 år (eller mer)</a:t>
            </a:r>
          </a:p>
          <a:p>
            <a:r>
              <a:rPr lang="sv-SE" sz="1800" dirty="0"/>
              <a:t>Växelriktare byts efter 15 år </a:t>
            </a:r>
          </a:p>
        </p:txBody>
      </p:sp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/>
          <a:p>
            <a:r>
              <a:rPr lang="sv-SE" sz="3600" b="1" dirty="0"/>
              <a:t>Underhåll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0039" y="3068960"/>
            <a:ext cx="4321485" cy="288099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93366672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 fontScale="90000"/>
          </a:bodyPr>
          <a:lstStyle/>
          <a:p>
            <a:r>
              <a:rPr lang="sv-SE" sz="4000" b="1" dirty="0"/>
              <a:t>Solceller – en lönsam investering?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 sz="2400" dirty="0"/>
              <a:t>Kort svar: </a:t>
            </a:r>
            <a:r>
              <a:rPr lang="sv-SE" sz="2400" b="1" dirty="0"/>
              <a:t>Ja</a:t>
            </a:r>
            <a:endParaRPr lang="sv-SE" sz="2400" dirty="0"/>
          </a:p>
          <a:p>
            <a:endParaRPr lang="sv-SE" sz="2400" dirty="0"/>
          </a:p>
          <a:p>
            <a:r>
              <a:rPr lang="sv-SE" sz="2400" dirty="0"/>
              <a:t>Med dagens villkor: </a:t>
            </a:r>
            <a:br>
              <a:rPr lang="sv-SE" sz="2400" dirty="0"/>
            </a:br>
            <a:r>
              <a:rPr lang="sv-SE" sz="2400" b="1" dirty="0"/>
              <a:t>Återbetalningstid ca 10-18 år </a:t>
            </a:r>
            <a:br>
              <a:rPr lang="sv-SE" sz="2400" b="1" dirty="0"/>
            </a:br>
            <a:r>
              <a:rPr lang="sv-SE" sz="2400" dirty="0"/>
              <a:t>(livslängd 30 år)</a:t>
            </a:r>
          </a:p>
          <a:p>
            <a:endParaRPr lang="sv-SE" sz="2400" dirty="0"/>
          </a:p>
          <a:p>
            <a:r>
              <a:rPr lang="sv-SE" sz="2400" dirty="0"/>
              <a:t>Lönsamhet beror på bl.a.</a:t>
            </a:r>
          </a:p>
          <a:p>
            <a:pPr lvl="1"/>
            <a:r>
              <a:rPr lang="sv-SE" sz="2000" dirty="0"/>
              <a:t>Framtida elpriser</a:t>
            </a:r>
          </a:p>
          <a:p>
            <a:pPr lvl="1"/>
            <a:r>
              <a:rPr lang="sv-SE" sz="2000" dirty="0"/>
              <a:t>Förändrade bidrag / </a:t>
            </a:r>
            <a:br>
              <a:rPr lang="sv-SE" sz="2000" dirty="0"/>
            </a:br>
            <a:r>
              <a:rPr lang="sv-SE" sz="2000" dirty="0"/>
              <a:t>skattereduktion</a:t>
            </a:r>
          </a:p>
          <a:p>
            <a:pPr lvl="1"/>
            <a:r>
              <a:rPr lang="sv-SE" sz="2000" dirty="0"/>
              <a:t>Ränta eller förräntningskrav</a:t>
            </a:r>
          </a:p>
        </p:txBody>
      </p:sp>
      <p:pic>
        <p:nvPicPr>
          <p:cNvPr id="4" name="Bildobjekt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5103" y="3717156"/>
            <a:ext cx="3499642" cy="2624732"/>
          </a:xfrm>
          <a:prstGeom prst="rect">
            <a:avLst/>
          </a:prstGeom>
        </p:spPr>
      </p:pic>
      <p:sp>
        <p:nvSpPr>
          <p:cNvPr id="5" name="textruta 4"/>
          <p:cNvSpPr txBox="1"/>
          <p:nvPr/>
        </p:nvSpPr>
        <p:spPr>
          <a:xfrm rot="20518308">
            <a:off x="5584922" y="2440265"/>
            <a:ext cx="252028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i="1" dirty="0"/>
              <a:t>30 år bundet elpris</a:t>
            </a:r>
          </a:p>
        </p:txBody>
      </p:sp>
    </p:spTree>
    <p:extLst>
      <p:ext uri="{BB962C8B-B14F-4D97-AF65-F5344CB8AC3E}">
        <p14:creationId xmlns:p14="http://schemas.microsoft.com/office/powerpoint/2010/main" val="402147588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 fontScale="90000"/>
          </a:bodyPr>
          <a:lstStyle/>
          <a:p>
            <a:r>
              <a:rPr lang="sv-SE" sz="4000" b="1" dirty="0"/>
              <a:t>Vad kostar en solcellsanläggning?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762000" y="1773238"/>
            <a:ext cx="7770440" cy="4176712"/>
          </a:xfrm>
        </p:spPr>
        <p:txBody>
          <a:bodyPr/>
          <a:lstStyle/>
          <a:p>
            <a:endParaRPr lang="sv-SE" sz="2400" b="1" dirty="0"/>
          </a:p>
          <a:p>
            <a:r>
              <a:rPr lang="sv-SE" sz="2400" dirty="0"/>
              <a:t>Mindre än 20 000 kr/kW (inkl. moms och installation)</a:t>
            </a:r>
          </a:p>
          <a:p>
            <a:r>
              <a:rPr lang="sv-SE" sz="2400" dirty="0"/>
              <a:t>Ska andra åtgärder göras samtidigt? </a:t>
            </a:r>
            <a:br>
              <a:rPr lang="sv-SE" sz="2400" dirty="0"/>
            </a:br>
            <a:r>
              <a:rPr lang="sv-SE" sz="2400" dirty="0"/>
              <a:t>Ska den kostnaden bäras av solcellsanläggningen?</a:t>
            </a:r>
          </a:p>
          <a:p>
            <a:r>
              <a:rPr lang="sv-SE" sz="2400" dirty="0"/>
              <a:t>Ny växelriktare efter </a:t>
            </a:r>
            <a:br>
              <a:rPr lang="sv-SE" sz="2400" dirty="0"/>
            </a:br>
            <a:r>
              <a:rPr lang="sv-SE" sz="2400" dirty="0"/>
              <a:t>ca 15 år</a:t>
            </a:r>
          </a:p>
          <a:p>
            <a:endParaRPr lang="sv-SE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3429000"/>
            <a:ext cx="3960440" cy="2304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21224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 sz="2400" dirty="0"/>
              <a:t>Statligt investeringsstöd – på väg att avvecklas?</a:t>
            </a:r>
          </a:p>
          <a:p>
            <a:pPr lvl="1"/>
            <a:r>
              <a:rPr lang="sv-SE" sz="1800" dirty="0"/>
              <a:t>Upp till 20 % av installationskostnaden (inkl. arbete)</a:t>
            </a:r>
          </a:p>
          <a:p>
            <a:pPr lvl="1"/>
            <a:r>
              <a:rPr lang="sv-SE" sz="1800" dirty="0"/>
              <a:t>Högst 1,2 Mkr per anläggning</a:t>
            </a:r>
          </a:p>
          <a:p>
            <a:pPr lvl="1"/>
            <a:r>
              <a:rPr lang="sv-SE" sz="1800" dirty="0"/>
              <a:t>Högst 37 000 kr (+moms) per installerad </a:t>
            </a:r>
            <a:r>
              <a:rPr lang="sv-SE" sz="1800" dirty="0" err="1"/>
              <a:t>kW</a:t>
            </a:r>
            <a:r>
              <a:rPr lang="sv-SE" sz="1800" baseline="-25000" dirty="0" err="1"/>
              <a:t>t</a:t>
            </a:r>
            <a:r>
              <a:rPr lang="sv-SE" sz="1800" dirty="0"/>
              <a:t> (kilowatt toppeffekt) </a:t>
            </a:r>
          </a:p>
          <a:p>
            <a:pPr lvl="1"/>
            <a:r>
              <a:rPr lang="sv-SE" sz="1800" dirty="0"/>
              <a:t>Ansökan via Boverkets webbtjänst eller Energimyndighetens blankett</a:t>
            </a:r>
          </a:p>
          <a:p>
            <a:pPr lvl="1"/>
            <a:r>
              <a:rPr lang="sv-SE" sz="1800" dirty="0"/>
              <a:t>Hanteras av Länsstyrelsen</a:t>
            </a:r>
          </a:p>
          <a:p>
            <a:pPr lvl="1"/>
            <a:r>
              <a:rPr lang="sv-SE" sz="1800" dirty="0"/>
              <a:t>Osäkert, väntetid</a:t>
            </a:r>
          </a:p>
          <a:p>
            <a:pPr lvl="1"/>
            <a:endParaRPr lang="sv-SE" sz="1800" dirty="0"/>
          </a:p>
          <a:p>
            <a:pPr marL="342900" lvl="1" indent="-342900">
              <a:buFont typeface="Arial" charset="0"/>
              <a:buChar char="•"/>
            </a:pPr>
            <a:r>
              <a:rPr lang="sv-SE" sz="2400" dirty="0"/>
              <a:t>ROT</a:t>
            </a:r>
          </a:p>
          <a:p>
            <a:endParaRPr lang="sv-SE" sz="1600" dirty="0"/>
          </a:p>
        </p:txBody>
      </p:sp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/>
          <a:p>
            <a:r>
              <a:rPr lang="sv-SE" sz="3600" b="1" dirty="0"/>
              <a:t>Bidrag</a:t>
            </a:r>
          </a:p>
        </p:txBody>
      </p:sp>
      <p:pic>
        <p:nvPicPr>
          <p:cNvPr id="7" name="Picture 4" descr="http://www.eco-strom.com/bilder/produkte/pv/pv-montage_L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715830"/>
            <a:ext cx="3613693" cy="2410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784526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sv-SE" sz="2000" dirty="0"/>
              <a:t>Bengt Stridh, Mälardalens högskola / Energimyndigheten</a:t>
            </a:r>
          </a:p>
          <a:p>
            <a:pPr marL="0" indent="0">
              <a:buNone/>
            </a:pPr>
            <a:r>
              <a:rPr lang="sv-SE" sz="2000" dirty="0"/>
              <a:t>Oberoende analysmodell för investeringsbeslut för svenska förhållanden</a:t>
            </a:r>
          </a:p>
          <a:p>
            <a:pPr marL="0" indent="0">
              <a:buNone/>
            </a:pPr>
            <a:r>
              <a:rPr lang="sv-SE" sz="2000" dirty="0">
                <a:hlinkClick r:id="rId5"/>
              </a:rPr>
              <a:t>http://www.mdh.se/forskning/inriktningar/framtidens-energi/investeringskalkyl-for-solceller-1.88119</a:t>
            </a:r>
            <a:endParaRPr lang="sv-SE" sz="2000" dirty="0"/>
          </a:p>
        </p:txBody>
      </p:sp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/>
          <a:p>
            <a:r>
              <a:rPr lang="sv-SE" sz="3600" b="1" dirty="0"/>
              <a:t>Investeringskalkyl</a:t>
            </a:r>
          </a:p>
        </p:txBody>
      </p:sp>
      <p:pic>
        <p:nvPicPr>
          <p:cNvPr id="6" name="Bildobjekt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2000" y="3573296"/>
            <a:ext cx="3315792" cy="2520000"/>
          </a:xfrm>
          <a:prstGeom prst="rect">
            <a:avLst/>
          </a:prstGeom>
        </p:spPr>
      </p:pic>
      <p:pic>
        <p:nvPicPr>
          <p:cNvPr id="7" name="Bildobjekt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99992" y="3573296"/>
            <a:ext cx="3315792" cy="25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885114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4236BBC-11AE-4FB5-AD7B-6D45B5BFA741}"/>
              </a:ext>
            </a:extLst>
          </p:cNvPr>
          <p:cNvSpPr/>
          <p:nvPr/>
        </p:nvSpPr>
        <p:spPr>
          <a:xfrm>
            <a:off x="1619672" y="1340768"/>
            <a:ext cx="6120680" cy="4104456"/>
          </a:xfrm>
          <a:prstGeom prst="roundRect">
            <a:avLst/>
          </a:prstGeom>
          <a:solidFill>
            <a:srgbClr val="FAD02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3600" b="1" dirty="0">
                <a:solidFill>
                  <a:schemeClr val="tx1"/>
                </a:solidFill>
              </a:rPr>
              <a:t>Laddning</a:t>
            </a:r>
          </a:p>
          <a:p>
            <a:pPr algn="ctr"/>
            <a:r>
              <a:rPr lang="sv-SE" sz="3600" b="1" dirty="0">
                <a:solidFill>
                  <a:schemeClr val="tx1"/>
                </a:solidFill>
              </a:rPr>
              <a:t>av elbilar</a:t>
            </a:r>
          </a:p>
          <a:p>
            <a:pPr algn="ctr"/>
            <a:endParaRPr lang="sv-SE" sz="3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85114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4236BBC-11AE-4FB5-AD7B-6D45B5BFA741}"/>
              </a:ext>
            </a:extLst>
          </p:cNvPr>
          <p:cNvSpPr/>
          <p:nvPr/>
        </p:nvSpPr>
        <p:spPr>
          <a:xfrm>
            <a:off x="1619672" y="1340768"/>
            <a:ext cx="6120680" cy="4104456"/>
          </a:xfrm>
          <a:prstGeom prst="roundRect">
            <a:avLst/>
          </a:prstGeom>
          <a:solidFill>
            <a:srgbClr val="FAD02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3600" b="1" dirty="0">
                <a:solidFill>
                  <a:schemeClr val="tx1"/>
                </a:solidFill>
              </a:rPr>
              <a:t>Om Energi- och </a:t>
            </a:r>
            <a:br>
              <a:rPr lang="sv-SE" sz="3600" b="1" dirty="0">
                <a:solidFill>
                  <a:schemeClr val="tx1"/>
                </a:solidFill>
              </a:rPr>
            </a:br>
            <a:r>
              <a:rPr lang="sv-SE" sz="3600" b="1" dirty="0">
                <a:solidFill>
                  <a:schemeClr val="tx1"/>
                </a:solidFill>
              </a:rPr>
              <a:t>klimatrådgivningen</a:t>
            </a:r>
          </a:p>
          <a:p>
            <a:pPr algn="ctr"/>
            <a:endParaRPr lang="sv-SE" sz="3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866422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ubrik 1"/>
          <p:cNvSpPr>
            <a:spLocks noGrp="1"/>
          </p:cNvSpPr>
          <p:nvPr>
            <p:ph type="title"/>
          </p:nvPr>
        </p:nvSpPr>
        <p:spPr>
          <a:xfrm>
            <a:off x="-324544" y="297760"/>
            <a:ext cx="6419056" cy="994122"/>
          </a:xfrm>
        </p:spPr>
        <p:txBody>
          <a:bodyPr>
            <a:normAutofit/>
          </a:bodyPr>
          <a:lstStyle/>
          <a:p>
            <a:r>
              <a:rPr lang="sv-SE" altLang="sv-SE" sz="3600" b="1" dirty="0">
                <a:ea typeface="ヒラギノ角ゴ Pro W3" charset="-128"/>
              </a:rPr>
              <a:t>Elbilarna är här!</a:t>
            </a:r>
          </a:p>
        </p:txBody>
      </p:sp>
      <p:sp>
        <p:nvSpPr>
          <p:cNvPr id="7171" name="AutoShape 2" descr="https://epost.stockholm.se/owa/attachment.ashx?id=RgAAAAAp5S4zp6XHQolA8q%2b1citUBwDNoDerhuBqQYt1vgh5LuU5AA9BYyz4AABW07YNnyhFRLNRDmFxNDy9ADnu41wzAAAJ&amp;attcnt=1&amp;attid0=EAAVV9bo5csFTpmCtZnB%2fyo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97C031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97C031"/>
              </a:buClr>
              <a:buFont typeface="Arial" charset="0"/>
              <a:buChar char="–"/>
              <a:defRPr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97C031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97C031"/>
              </a:buClr>
              <a:buFont typeface="Arial" charset="0"/>
              <a:buChar char="–"/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97C031"/>
              </a:buClr>
              <a:buFont typeface="Arial" charset="0"/>
              <a:buChar char="»"/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7C031"/>
              </a:buClr>
              <a:buFont typeface="Arial" charset="0"/>
              <a:buChar char="»"/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7C031"/>
              </a:buClr>
              <a:buFont typeface="Arial" charset="0"/>
              <a:buChar char="»"/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7C031"/>
              </a:buClr>
              <a:buFont typeface="Arial" charset="0"/>
              <a:buChar char="»"/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7C031"/>
              </a:buClr>
              <a:buFont typeface="Arial" charset="0"/>
              <a:buChar char="»"/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sv-SE" altLang="sv-SE"/>
          </a:p>
        </p:txBody>
      </p:sp>
      <p:sp>
        <p:nvSpPr>
          <p:cNvPr id="7172" name="AutoShape 4" descr="https://epost.stockholm.se/owa/attachment.ashx?id=RgAAAAAp5S4zp6XHQolA8q%2b1citUBwDNoDerhuBqQYt1vgh5LuU5AA9BYyz4AABW07YNnyhFRLNRDmFxNDy9ADnu41wzAAAJ&amp;attcnt=1&amp;attid0=EAAVV9bo5csFTpmCtZnB%2fyo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97C031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97C031"/>
              </a:buClr>
              <a:buFont typeface="Arial" charset="0"/>
              <a:buChar char="–"/>
              <a:defRPr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97C031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97C031"/>
              </a:buClr>
              <a:buFont typeface="Arial" charset="0"/>
              <a:buChar char="–"/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97C031"/>
              </a:buClr>
              <a:buFont typeface="Arial" charset="0"/>
              <a:buChar char="»"/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7C031"/>
              </a:buClr>
              <a:buFont typeface="Arial" charset="0"/>
              <a:buChar char="»"/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7C031"/>
              </a:buClr>
              <a:buFont typeface="Arial" charset="0"/>
              <a:buChar char="»"/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7C031"/>
              </a:buClr>
              <a:buFont typeface="Arial" charset="0"/>
              <a:buChar char="»"/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7C031"/>
              </a:buClr>
              <a:buFont typeface="Arial" charset="0"/>
              <a:buChar char="»"/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sv-SE" altLang="sv-SE"/>
          </a:p>
        </p:txBody>
      </p:sp>
      <p:sp>
        <p:nvSpPr>
          <p:cNvPr id="10" name="Platshållare för innehåll 2"/>
          <p:cNvSpPr txBox="1">
            <a:spLocks/>
          </p:cNvSpPr>
          <p:nvPr/>
        </p:nvSpPr>
        <p:spPr bwMode="auto">
          <a:xfrm>
            <a:off x="460374" y="1417638"/>
            <a:ext cx="4183633" cy="43045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marL="342900" indent="-342900">
              <a:lnSpc>
                <a:spcPct val="120000"/>
              </a:lnSpc>
              <a:defRPr/>
            </a:pPr>
            <a:r>
              <a:rPr lang="sv-SE" sz="2400" b="1" kern="0" dirty="0">
                <a:latin typeface="+mj-lt"/>
              </a:rPr>
              <a:t>Varför elbilar?</a:t>
            </a:r>
          </a:p>
          <a:p>
            <a:pPr marL="342900" indent="-342900">
              <a:lnSpc>
                <a:spcPct val="120000"/>
              </a:lnSpc>
              <a:buFont typeface="Arial" pitchFamily="34" charset="0"/>
              <a:buChar char="•"/>
              <a:defRPr/>
            </a:pPr>
            <a:r>
              <a:rPr lang="sv-SE" sz="2400" spc="60" dirty="0">
                <a:latin typeface="+mj-lt"/>
                <a:cs typeface="Arial"/>
              </a:rPr>
              <a:t>Bättre miljö globalt och lokalt</a:t>
            </a:r>
          </a:p>
          <a:p>
            <a:pPr>
              <a:lnSpc>
                <a:spcPct val="120000"/>
              </a:lnSpc>
              <a:defRPr/>
            </a:pPr>
            <a:endParaRPr lang="sv-SE" sz="2000" spc="60" dirty="0">
              <a:latin typeface="+mj-lt"/>
              <a:cs typeface="Arial"/>
            </a:endParaRPr>
          </a:p>
          <a:p>
            <a:pPr marL="342900" indent="-342900">
              <a:lnSpc>
                <a:spcPct val="120000"/>
              </a:lnSpc>
              <a:buFont typeface="Arial" pitchFamily="34" charset="0"/>
              <a:buChar char="•"/>
              <a:defRPr/>
            </a:pPr>
            <a:r>
              <a:rPr lang="sv-SE" sz="2400" spc="60" dirty="0">
                <a:latin typeface="+mj-lt"/>
                <a:cs typeface="Arial"/>
              </a:rPr>
              <a:t>Det är kul att köra elbil</a:t>
            </a:r>
          </a:p>
          <a:p>
            <a:pPr>
              <a:lnSpc>
                <a:spcPct val="120000"/>
              </a:lnSpc>
              <a:defRPr/>
            </a:pPr>
            <a:endParaRPr lang="sv-SE" sz="2400" spc="60" dirty="0">
              <a:latin typeface="+mj-lt"/>
              <a:cs typeface="Arial"/>
            </a:endParaRPr>
          </a:p>
          <a:p>
            <a:pPr marL="342900" indent="-342900">
              <a:lnSpc>
                <a:spcPct val="120000"/>
              </a:lnSpc>
              <a:buFont typeface="Arial" pitchFamily="34" charset="0"/>
              <a:buChar char="•"/>
              <a:defRPr/>
            </a:pPr>
            <a:r>
              <a:rPr lang="sv-SE" sz="2400" spc="60" dirty="0">
                <a:latin typeface="+mj-lt"/>
                <a:cs typeface="Arial"/>
              </a:rPr>
              <a:t>Det finns många bra elbilar på Svenska marknaden och utbudet ökar i mycket snabb takt</a:t>
            </a:r>
          </a:p>
          <a:p>
            <a:pPr marL="342900" indent="-342900">
              <a:lnSpc>
                <a:spcPct val="120000"/>
              </a:lnSpc>
              <a:buFont typeface="Arial" pitchFamily="34" charset="0"/>
              <a:buChar char="•"/>
              <a:defRPr/>
            </a:pPr>
            <a:endParaRPr lang="sv-SE" sz="2000" spc="60" dirty="0">
              <a:latin typeface="Arial"/>
              <a:cs typeface="Arial"/>
            </a:endParaRPr>
          </a:p>
        </p:txBody>
      </p:sp>
      <p:pic>
        <p:nvPicPr>
          <p:cNvPr id="7175" name="Picture 2" descr="Bildtext: Monica Ekberg, drifttekniker på fastighetsbolaget Vasakronan i Stockholm, uppskattar elbilen hon kör i jobbet. - Den är mycket bättre än vad jag trodde att den skulle vara, berättar Monica.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5"/>
          <a:stretch>
            <a:fillRect/>
          </a:stretch>
        </p:blipFill>
        <p:spPr bwMode="auto">
          <a:xfrm>
            <a:off x="4991726" y="3448284"/>
            <a:ext cx="3966537" cy="27791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 descr="C:\Users\aa49799\AppData\Local\Temp\Härnösand får första elbilen [Projectplace_12519]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1726" y="454183"/>
            <a:ext cx="3966538" cy="2678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3722942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text 1"/>
          <p:cNvSpPr>
            <a:spLocks noGrp="1"/>
          </p:cNvSpPr>
          <p:nvPr>
            <p:ph type="body" sz="quarter" idx="13"/>
          </p:nvPr>
        </p:nvSpPr>
        <p:spPr>
          <a:xfrm>
            <a:off x="458787" y="1412337"/>
            <a:ext cx="3609157" cy="3744855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sv-SE" sz="2800" dirty="0">
                <a:hlinkClick r:id="rId3"/>
              </a:rPr>
              <a:t>www.miljofordon.se/ tanka/laddkarta</a:t>
            </a:r>
            <a:endParaRPr lang="sv-SE" sz="2800" dirty="0"/>
          </a:p>
          <a:p>
            <a:pPr marL="0" indent="0">
              <a:buNone/>
            </a:pPr>
            <a:endParaRPr lang="sv-SE" dirty="0"/>
          </a:p>
          <a:p>
            <a:endParaRPr lang="sv-SE" dirty="0"/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sv-SE" sz="2000" b="1" dirty="0"/>
              <a:t>7 867</a:t>
            </a:r>
            <a:r>
              <a:rPr lang="sv-SE" sz="2000" dirty="0"/>
              <a:t> publika laddpunkter i Sverige 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sv-SE" dirty="0"/>
              <a:t> 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sv-SE" sz="2000" b="1" dirty="0"/>
              <a:t>Ca 2 000</a:t>
            </a:r>
            <a:r>
              <a:rPr lang="sv-SE" sz="2000" dirty="0"/>
              <a:t> uttag i Stockholms län</a:t>
            </a:r>
          </a:p>
          <a:p>
            <a:pPr marL="169200" lvl="1" indent="0">
              <a:spcBef>
                <a:spcPts val="0"/>
              </a:spcBef>
              <a:buNone/>
            </a:pPr>
            <a:r>
              <a:rPr lang="sv-SE" dirty="0"/>
              <a:t>	</a:t>
            </a:r>
          </a:p>
        </p:txBody>
      </p:sp>
      <p:sp>
        <p:nvSpPr>
          <p:cNvPr id="8" name="Rubrik 4"/>
          <p:cNvSpPr>
            <a:spLocks noGrp="1"/>
          </p:cNvSpPr>
          <p:nvPr>
            <p:ph type="title"/>
          </p:nvPr>
        </p:nvSpPr>
        <p:spPr>
          <a:xfrm>
            <a:off x="251520" y="332656"/>
            <a:ext cx="8142487" cy="1143000"/>
          </a:xfrm>
        </p:spPr>
        <p:txBody>
          <a:bodyPr/>
          <a:lstStyle/>
          <a:p>
            <a:r>
              <a:rPr lang="sv-SE" sz="3600" b="1" dirty="0"/>
              <a:t>Offentliga </a:t>
            </a:r>
            <a:r>
              <a:rPr lang="sv-SE" sz="3600" b="1" dirty="0" err="1"/>
              <a:t>laddplatser</a:t>
            </a:r>
            <a:r>
              <a:rPr lang="sv-SE" sz="3600" b="1" dirty="0"/>
              <a:t> för elbilar </a:t>
            </a:r>
            <a:br>
              <a:rPr lang="sv-SE" sz="3600" b="1" dirty="0"/>
            </a:br>
            <a:r>
              <a:rPr lang="sv-SE" sz="3600" b="1" dirty="0"/>
              <a:t>(feb 2019)</a:t>
            </a:r>
          </a:p>
        </p:txBody>
      </p:sp>
      <p:pic>
        <p:nvPicPr>
          <p:cNvPr id="3" name="Bildobjekt 2"/>
          <p:cNvPicPr>
            <a:picLocks noChangeAspect="1"/>
          </p:cNvPicPr>
          <p:nvPr/>
        </p:nvPicPr>
        <p:blipFill rotWithShape="1">
          <a:blip r:embed="rId4"/>
          <a:srcRect l="62968" t="38050" r="18748" b="12809"/>
          <a:stretch/>
        </p:blipFill>
        <p:spPr>
          <a:xfrm>
            <a:off x="4139952" y="1916832"/>
            <a:ext cx="4663843" cy="3917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35003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ubrik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 dirty="0"/>
          </a:p>
        </p:txBody>
      </p:sp>
      <p:pic>
        <p:nvPicPr>
          <p:cNvPr id="9" name="Platshållare för innehåll 8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25451"/>
            <a:ext cx="9144000" cy="6096001"/>
          </a:xfrm>
        </p:spPr>
      </p:pic>
      <p:sp>
        <p:nvSpPr>
          <p:cNvPr id="10" name="textruta 9"/>
          <p:cNvSpPr txBox="1"/>
          <p:nvPr/>
        </p:nvSpPr>
        <p:spPr>
          <a:xfrm>
            <a:off x="1491886" y="274638"/>
            <a:ext cx="3005951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3200" b="1" dirty="0">
                <a:solidFill>
                  <a:schemeClr val="bg1"/>
                </a:solidFill>
              </a:rPr>
              <a:t>En </a:t>
            </a:r>
            <a:r>
              <a:rPr lang="sv-SE" sz="3200" b="1" dirty="0" err="1">
                <a:solidFill>
                  <a:schemeClr val="bg1"/>
                </a:solidFill>
              </a:rPr>
              <a:t>laddstation</a:t>
            </a:r>
            <a:endParaRPr lang="sv-SE" sz="3200" b="1" dirty="0">
              <a:solidFill>
                <a:schemeClr val="bg1"/>
              </a:solidFill>
            </a:endParaRPr>
          </a:p>
          <a:p>
            <a:endParaRPr lang="sv-SE" dirty="0"/>
          </a:p>
          <a:p>
            <a:endParaRPr lang="sv-SE" dirty="0"/>
          </a:p>
        </p:txBody>
      </p:sp>
      <p:sp>
        <p:nvSpPr>
          <p:cNvPr id="11" name="textruta 10"/>
          <p:cNvSpPr txBox="1"/>
          <p:nvPr/>
        </p:nvSpPr>
        <p:spPr>
          <a:xfrm>
            <a:off x="5137582" y="2836339"/>
            <a:ext cx="3188693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3200" b="1" dirty="0">
                <a:solidFill>
                  <a:schemeClr val="bg1"/>
                </a:solidFill>
              </a:rPr>
              <a:t>Två laddplatser</a:t>
            </a:r>
          </a:p>
          <a:p>
            <a:endParaRPr lang="sv-SE" dirty="0"/>
          </a:p>
          <a:p>
            <a:endParaRPr lang="sv-SE" dirty="0"/>
          </a:p>
        </p:txBody>
      </p:sp>
      <p:sp>
        <p:nvSpPr>
          <p:cNvPr id="12" name="textruta 11"/>
          <p:cNvSpPr txBox="1"/>
          <p:nvPr/>
        </p:nvSpPr>
        <p:spPr>
          <a:xfrm>
            <a:off x="389532" y="3252543"/>
            <a:ext cx="3642344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3200" b="1" dirty="0">
                <a:solidFill>
                  <a:schemeClr val="bg1"/>
                </a:solidFill>
              </a:rPr>
              <a:t>Två </a:t>
            </a:r>
            <a:br>
              <a:rPr lang="sv-SE" sz="3200" b="1" dirty="0">
                <a:solidFill>
                  <a:schemeClr val="bg1"/>
                </a:solidFill>
              </a:rPr>
            </a:br>
            <a:r>
              <a:rPr lang="sv-SE" sz="3200" b="1" dirty="0" err="1">
                <a:solidFill>
                  <a:schemeClr val="bg1"/>
                </a:solidFill>
              </a:rPr>
              <a:t>laddpunkter</a:t>
            </a:r>
            <a:r>
              <a:rPr lang="sv-SE" sz="3200" b="1" dirty="0">
                <a:solidFill>
                  <a:schemeClr val="bg1"/>
                </a:solidFill>
              </a:rPr>
              <a:t>/uttag</a:t>
            </a:r>
          </a:p>
          <a:p>
            <a:endParaRPr lang="sv-SE" dirty="0"/>
          </a:p>
          <a:p>
            <a:endParaRPr lang="sv-SE" dirty="0"/>
          </a:p>
        </p:txBody>
      </p:sp>
      <p:cxnSp>
        <p:nvCxnSpPr>
          <p:cNvPr id="14" name="Rak pil 13"/>
          <p:cNvCxnSpPr/>
          <p:nvPr/>
        </p:nvCxnSpPr>
        <p:spPr>
          <a:xfrm>
            <a:off x="3979888" y="1274912"/>
            <a:ext cx="284814" cy="1273416"/>
          </a:xfrm>
          <a:prstGeom prst="straightConnector1">
            <a:avLst/>
          </a:prstGeom>
          <a:ln w="50800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Rak pil 15"/>
          <p:cNvCxnSpPr/>
          <p:nvPr/>
        </p:nvCxnSpPr>
        <p:spPr>
          <a:xfrm flipV="1">
            <a:off x="1663908" y="3043003"/>
            <a:ext cx="2384398" cy="455055"/>
          </a:xfrm>
          <a:prstGeom prst="straightConnector1">
            <a:avLst/>
          </a:prstGeom>
          <a:ln w="50800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Rak pil 16"/>
          <p:cNvCxnSpPr/>
          <p:nvPr/>
        </p:nvCxnSpPr>
        <p:spPr>
          <a:xfrm flipV="1">
            <a:off x="3259614" y="3063534"/>
            <a:ext cx="1147494" cy="743487"/>
          </a:xfrm>
          <a:prstGeom prst="straightConnector1">
            <a:avLst/>
          </a:prstGeom>
          <a:ln w="50800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Rak pil 19"/>
          <p:cNvCxnSpPr/>
          <p:nvPr/>
        </p:nvCxnSpPr>
        <p:spPr>
          <a:xfrm flipH="1">
            <a:off x="2728212" y="3498058"/>
            <a:ext cx="2668247" cy="1703529"/>
          </a:xfrm>
          <a:prstGeom prst="straightConnector1">
            <a:avLst/>
          </a:prstGeom>
          <a:ln w="50800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Rak pil 21"/>
          <p:cNvCxnSpPr/>
          <p:nvPr/>
        </p:nvCxnSpPr>
        <p:spPr>
          <a:xfrm flipH="1">
            <a:off x="6168454" y="3498058"/>
            <a:ext cx="74950" cy="1768839"/>
          </a:xfrm>
          <a:prstGeom prst="straightConnector1">
            <a:avLst/>
          </a:prstGeom>
          <a:ln w="50800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2639816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539552" y="476672"/>
            <a:ext cx="6419056" cy="994122"/>
          </a:xfrm>
        </p:spPr>
        <p:txBody>
          <a:bodyPr>
            <a:normAutofit/>
          </a:bodyPr>
          <a:lstStyle/>
          <a:p>
            <a:r>
              <a:rPr lang="sv-SE" sz="3600" b="1" dirty="0" err="1"/>
              <a:t>Laddbox</a:t>
            </a:r>
            <a:r>
              <a:rPr lang="sv-SE" sz="3600" b="1" dirty="0"/>
              <a:t> - Laddstolpe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457200" y="1600200"/>
            <a:ext cx="4714407" cy="4525963"/>
          </a:xfrm>
        </p:spPr>
        <p:txBody>
          <a:bodyPr/>
          <a:lstStyle/>
          <a:p>
            <a:endParaRPr lang="sv-SE" dirty="0"/>
          </a:p>
          <a:p>
            <a:pPr marL="383850" lvl="1" indent="0">
              <a:buNone/>
            </a:pPr>
            <a:endParaRPr lang="sv-SE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82" t="45568" r="15558"/>
          <a:stretch/>
        </p:blipFill>
        <p:spPr bwMode="auto">
          <a:xfrm>
            <a:off x="3995936" y="1600200"/>
            <a:ext cx="4793665" cy="4297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 t="30034" r="69180" b="12524"/>
          <a:stretch/>
        </p:blipFill>
        <p:spPr bwMode="auto">
          <a:xfrm>
            <a:off x="298525" y="1600200"/>
            <a:ext cx="3387777" cy="4297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6100897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ubrik 1"/>
          <p:cNvSpPr>
            <a:spLocks noGrp="1"/>
          </p:cNvSpPr>
          <p:nvPr>
            <p:ph type="title"/>
          </p:nvPr>
        </p:nvSpPr>
        <p:spPr>
          <a:xfrm>
            <a:off x="457200" y="93663"/>
            <a:ext cx="4624466" cy="1143000"/>
          </a:xfrm>
        </p:spPr>
        <p:txBody>
          <a:bodyPr>
            <a:normAutofit/>
          </a:bodyPr>
          <a:lstStyle/>
          <a:p>
            <a:r>
              <a:rPr lang="sv-SE" altLang="sv-SE" sz="3600" b="1" dirty="0">
                <a:ea typeface="ヒラギノ角ゴ Pro W3" charset="-128"/>
              </a:rPr>
              <a:t>Förarreflektioner</a:t>
            </a:r>
            <a:endParaRPr lang="sv-SE" altLang="sv-SE" b="1" dirty="0">
              <a:ea typeface="ヒラギノ角ゴ Pro W3" charset="-128"/>
            </a:endParaRPr>
          </a:p>
        </p:txBody>
      </p:sp>
      <p:sp>
        <p:nvSpPr>
          <p:cNvPr id="16387" name="Platshållare för innehåll 2"/>
          <p:cNvSpPr>
            <a:spLocks noGrp="1"/>
          </p:cNvSpPr>
          <p:nvPr>
            <p:ph idx="1"/>
          </p:nvPr>
        </p:nvSpPr>
        <p:spPr>
          <a:xfrm>
            <a:off x="447827" y="1156494"/>
            <a:ext cx="4423976" cy="4525962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altLang="sv-SE" sz="2400" dirty="0">
                <a:ea typeface="ヒラギノ角ゴ Pro W3" charset="-128"/>
              </a:rPr>
              <a:t>Räckviddsångesten går över!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altLang="sv-SE" sz="2400" dirty="0">
                <a:ea typeface="ヒラギノ角ゴ Pro W3" charset="-128"/>
              </a:rPr>
              <a:t>94 % nöjda förare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altLang="sv-SE" sz="2400" dirty="0">
                <a:ea typeface="ヒラギノ角ゴ Pro W3" charset="-128"/>
              </a:rPr>
              <a:t>Förarna kör mjukt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altLang="sv-SE" sz="2400" dirty="0">
                <a:ea typeface="ヒラギノ角ゴ Pro W3" charset="-128"/>
              </a:rPr>
              <a:t>Bilen är tyst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altLang="sv-SE" sz="2400" dirty="0">
                <a:ea typeface="ヒラギノ角ゴ Pro W3" charset="-128"/>
              </a:rPr>
              <a:t>Kortare räckvidd vid högre hastigheter (motorväg)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altLang="sv-SE" sz="2400" dirty="0">
                <a:ea typeface="ヒラギノ角ゴ Pro W3" charset="-128"/>
              </a:rPr>
              <a:t>Kortare räckvidd på vintern</a:t>
            </a:r>
          </a:p>
          <a:p>
            <a:pPr lvl="2">
              <a:buFont typeface="Arial" charset="0"/>
              <a:buNone/>
            </a:pPr>
            <a:endParaRPr lang="sv-SE" altLang="sv-SE" sz="2200" dirty="0">
              <a:ea typeface="ヒラギノ角ゴ Pro W3" charset="-128"/>
            </a:endParaRPr>
          </a:p>
          <a:p>
            <a:pPr lvl="2"/>
            <a:endParaRPr lang="sv-SE" altLang="sv-SE" sz="2400" dirty="0">
              <a:ea typeface="ヒラギノ角ゴ Pro W3" charset="-128"/>
            </a:endParaRPr>
          </a:p>
        </p:txBody>
      </p:sp>
      <p:pic>
        <p:nvPicPr>
          <p:cNvPr id="7" name="Bildobjekt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1666" y="490794"/>
            <a:ext cx="3605134" cy="5417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339818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-897296" y="237049"/>
            <a:ext cx="6419056" cy="1210146"/>
          </a:xfrm>
        </p:spPr>
        <p:txBody>
          <a:bodyPr/>
          <a:lstStyle/>
          <a:p>
            <a:r>
              <a:rPr lang="sv-SE" sz="3600" b="1" dirty="0"/>
              <a:t>Laddtider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457199" y="1417638"/>
            <a:ext cx="3710067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v-SE" sz="2000" b="1" dirty="0">
                <a:ea typeface="ヒラギノ角ゴ Pro W3" charset="-128"/>
              </a:rPr>
              <a:t>Normalladdning, 3,7 kW</a:t>
            </a:r>
          </a:p>
          <a:p>
            <a:r>
              <a:rPr lang="sv-SE" sz="2000" dirty="0">
                <a:ea typeface="ヒラギノ角ゴ Pro W3" charset="-128"/>
              </a:rPr>
              <a:t>1-fas 16A = ca 2 mil/timme</a:t>
            </a:r>
          </a:p>
          <a:p>
            <a:r>
              <a:rPr lang="sv-SE" sz="2000" dirty="0" err="1">
                <a:ea typeface="ヒラギノ角ゴ Pro W3" charset="-128"/>
              </a:rPr>
              <a:t>Laddtid</a:t>
            </a:r>
            <a:r>
              <a:rPr lang="sv-SE" sz="2000" dirty="0">
                <a:ea typeface="ヒラギノ角ゴ Pro W3" charset="-128"/>
              </a:rPr>
              <a:t>: ca 6 - 25 timmar</a:t>
            </a:r>
          </a:p>
          <a:p>
            <a:pPr marL="0" indent="0">
              <a:buNone/>
            </a:pPr>
            <a:endParaRPr lang="sv-SE" sz="2000" dirty="0">
              <a:ea typeface="ヒラギノ角ゴ Pro W3" charset="-128"/>
            </a:endParaRPr>
          </a:p>
          <a:p>
            <a:pPr marL="0" indent="0">
              <a:buNone/>
            </a:pPr>
            <a:r>
              <a:rPr lang="sv-SE" sz="2000" b="1" dirty="0">
                <a:ea typeface="ヒラギノ角ゴ Pro W3" charset="-128"/>
              </a:rPr>
              <a:t>Normalladdning, 11 kW</a:t>
            </a:r>
          </a:p>
          <a:p>
            <a:r>
              <a:rPr lang="sv-SE" sz="2000" dirty="0">
                <a:ea typeface="ヒラギノ角ゴ Pro W3" charset="-128"/>
              </a:rPr>
              <a:t>3-fas 16A = ca 6 mil/timme</a:t>
            </a:r>
          </a:p>
          <a:p>
            <a:pPr marL="0" indent="0">
              <a:buNone/>
            </a:pPr>
            <a:endParaRPr lang="sv-SE" sz="2000" dirty="0">
              <a:ea typeface="ヒラギノ角ゴ Pro W3" charset="-128"/>
            </a:endParaRPr>
          </a:p>
          <a:p>
            <a:pPr marL="0" indent="0">
              <a:buNone/>
            </a:pPr>
            <a:r>
              <a:rPr lang="sv-SE" sz="2000" b="1" dirty="0">
                <a:ea typeface="ヒラギノ角ゴ Pro W3" charset="-128"/>
              </a:rPr>
              <a:t>Snabbladdning, 50 kW</a:t>
            </a:r>
          </a:p>
          <a:p>
            <a:r>
              <a:rPr lang="sv-SE" sz="2000" dirty="0" err="1">
                <a:ea typeface="ヒラギノ角ゴ Pro W3" charset="-128"/>
              </a:rPr>
              <a:t>Laddtid</a:t>
            </a:r>
            <a:r>
              <a:rPr lang="sv-SE" sz="2000" dirty="0">
                <a:ea typeface="ヒラギノ角ゴ Pro W3" charset="-128"/>
              </a:rPr>
              <a:t>: ca 30-45 min (80%)</a:t>
            </a:r>
          </a:p>
          <a:p>
            <a:endParaRPr lang="sv-SE" sz="2000" dirty="0">
              <a:ea typeface="ヒラギノ角ゴ Pro W3" charset="-128"/>
            </a:endParaRPr>
          </a:p>
          <a:p>
            <a:pPr marL="0" indent="0">
              <a:buNone/>
            </a:pPr>
            <a:r>
              <a:rPr lang="sv-SE" sz="2000" dirty="0">
                <a:ea typeface="ヒラギノ角ゴ Pro W3" charset="-128"/>
              </a:rPr>
              <a:t>Effektstyrning/effektbegränsning krävs vid flera laddare! </a:t>
            </a:r>
          </a:p>
        </p:txBody>
      </p:sp>
      <p:pic>
        <p:nvPicPr>
          <p:cNvPr id="5" name="Bildobjekt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6578" y="510405"/>
            <a:ext cx="3600836" cy="5411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76181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-468560" y="313176"/>
            <a:ext cx="6419056" cy="994122"/>
          </a:xfrm>
        </p:spPr>
        <p:txBody>
          <a:bodyPr>
            <a:normAutofit/>
          </a:bodyPr>
          <a:lstStyle/>
          <a:p>
            <a:r>
              <a:rPr lang="sv-SE" sz="3600" b="1" dirty="0"/>
              <a:t>Kostnader för laddning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457201" y="1285406"/>
            <a:ext cx="4324662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v-SE" sz="2000" b="1" dirty="0"/>
              <a:t>3-4 kr/mil</a:t>
            </a:r>
            <a:endParaRPr lang="sv-SE" sz="2000" dirty="0"/>
          </a:p>
          <a:p>
            <a:pPr marL="0" indent="0">
              <a:buNone/>
            </a:pPr>
            <a:r>
              <a:rPr lang="sv-SE" sz="2000" b="1" dirty="0"/>
              <a:t>400 kr/månad </a:t>
            </a:r>
            <a:r>
              <a:rPr lang="sv-SE" sz="2000" dirty="0"/>
              <a:t>eller ca 5 000 kr/år i el- och nätkostnad</a:t>
            </a:r>
          </a:p>
          <a:p>
            <a:pPr marL="0" indent="0">
              <a:buNone/>
            </a:pPr>
            <a:endParaRPr lang="sv-SE" sz="2000" dirty="0"/>
          </a:p>
          <a:p>
            <a:pPr marL="0" indent="0">
              <a:buNone/>
            </a:pPr>
            <a:r>
              <a:rPr lang="sv-SE" sz="2000" b="1" dirty="0"/>
              <a:t>Väggmonterad </a:t>
            </a:r>
            <a:r>
              <a:rPr lang="sv-SE" sz="2000" b="1" dirty="0" err="1"/>
              <a:t>laddbox</a:t>
            </a:r>
            <a:r>
              <a:rPr lang="sv-SE" sz="2000" b="1" dirty="0"/>
              <a:t>:</a:t>
            </a:r>
          </a:p>
          <a:p>
            <a:r>
              <a:rPr lang="sv-SE" sz="2000" dirty="0"/>
              <a:t>Utrustning o installation:</a:t>
            </a:r>
          </a:p>
          <a:p>
            <a:pPr marL="0" indent="0">
              <a:buNone/>
            </a:pPr>
            <a:r>
              <a:rPr lang="sv-SE" sz="2000" dirty="0"/>
              <a:t>     12 - 20 000 kr</a:t>
            </a:r>
          </a:p>
          <a:p>
            <a:pPr marL="0" indent="0">
              <a:buNone/>
            </a:pPr>
            <a:endParaRPr lang="sv-SE" sz="2000" dirty="0"/>
          </a:p>
          <a:p>
            <a:pPr marL="0" indent="0">
              <a:buNone/>
            </a:pPr>
            <a:r>
              <a:rPr lang="sv-SE" sz="2000" b="1" dirty="0"/>
              <a:t>Laddstolpe: </a:t>
            </a:r>
          </a:p>
          <a:p>
            <a:r>
              <a:rPr lang="sv-SE" sz="2000" dirty="0"/>
              <a:t>Utrustning o installation: </a:t>
            </a:r>
          </a:p>
          <a:p>
            <a:pPr marL="383850" lvl="1" indent="0">
              <a:buNone/>
            </a:pPr>
            <a:r>
              <a:rPr lang="sv-SE" sz="2000" dirty="0"/>
              <a:t>20 – 50 000 kr</a:t>
            </a:r>
          </a:p>
          <a:p>
            <a:pPr marL="0" indent="0">
              <a:buNone/>
            </a:pPr>
            <a:endParaRPr lang="sv-SE" dirty="0"/>
          </a:p>
          <a:p>
            <a:pPr marL="0" indent="0">
              <a:buNone/>
            </a:pPr>
            <a:endParaRPr lang="sv-SE" dirty="0"/>
          </a:p>
          <a:p>
            <a:pPr marL="0" indent="0">
              <a:buNone/>
            </a:pPr>
            <a:endParaRPr lang="sv-SE" dirty="0"/>
          </a:p>
          <a:p>
            <a:pPr marL="0" indent="0">
              <a:buNone/>
            </a:pPr>
            <a:endParaRPr lang="sv-SE" dirty="0"/>
          </a:p>
          <a:p>
            <a:endParaRPr lang="sv-SE" dirty="0"/>
          </a:p>
          <a:p>
            <a:endParaRPr lang="sv-SE" dirty="0"/>
          </a:p>
        </p:txBody>
      </p:sp>
      <p:pic>
        <p:nvPicPr>
          <p:cNvPr id="4" name="Bildobjekt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3639" y="634401"/>
            <a:ext cx="3684216" cy="5536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91234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-589996" y="404664"/>
            <a:ext cx="6419056" cy="994122"/>
          </a:xfrm>
        </p:spPr>
        <p:txBody>
          <a:bodyPr>
            <a:normAutofit/>
          </a:bodyPr>
          <a:lstStyle/>
          <a:p>
            <a:r>
              <a:rPr lang="sv-SE" sz="3600" b="1" dirty="0"/>
              <a:t>Ekonomiskt stöd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457201" y="1700808"/>
            <a:ext cx="4324662" cy="192757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v-SE" sz="2000" b="1" dirty="0"/>
              <a:t>Inga pengar för bidrag till </a:t>
            </a:r>
            <a:r>
              <a:rPr lang="sv-SE" sz="2000" b="1" dirty="0" err="1"/>
              <a:t>laddstationer</a:t>
            </a:r>
            <a:r>
              <a:rPr lang="sv-SE" sz="2000" b="1" dirty="0"/>
              <a:t> för elfordon 2019</a:t>
            </a:r>
            <a:endParaRPr lang="sv-SE" sz="2000" dirty="0"/>
          </a:p>
          <a:p>
            <a:pPr marL="0" indent="0">
              <a:buNone/>
            </a:pPr>
            <a:endParaRPr lang="sv-SE" sz="2000" dirty="0"/>
          </a:p>
          <a:p>
            <a:pPr marL="0" indent="0">
              <a:buNone/>
            </a:pPr>
            <a:endParaRPr lang="sv-SE" dirty="0"/>
          </a:p>
          <a:p>
            <a:endParaRPr lang="sv-SE" dirty="0"/>
          </a:p>
          <a:p>
            <a:endParaRPr lang="sv-SE" dirty="0"/>
          </a:p>
          <a:p>
            <a:endParaRPr lang="sv-SE" dirty="0"/>
          </a:p>
          <a:p>
            <a:endParaRPr lang="sv-SE" dirty="0"/>
          </a:p>
        </p:txBody>
      </p:sp>
      <p:pic>
        <p:nvPicPr>
          <p:cNvPr id="4" name="Bildobjekt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3639" y="634401"/>
            <a:ext cx="3684216" cy="5536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70317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ubrik 4"/>
          <p:cNvSpPr>
            <a:spLocks noGrp="1"/>
          </p:cNvSpPr>
          <p:nvPr>
            <p:ph type="title"/>
          </p:nvPr>
        </p:nvSpPr>
        <p:spPr>
          <a:xfrm>
            <a:off x="1362869" y="286748"/>
            <a:ext cx="6419850" cy="993775"/>
          </a:xfrm>
        </p:spPr>
        <p:txBody>
          <a:bodyPr/>
          <a:lstStyle/>
          <a:p>
            <a:r>
              <a:rPr lang="sv-SE" sz="3600" b="1" dirty="0"/>
              <a:t>Typ 2</a:t>
            </a:r>
            <a:r>
              <a:rPr lang="sv-SE" b="1" dirty="0"/>
              <a:t> </a:t>
            </a:r>
          </a:p>
        </p:txBody>
      </p:sp>
      <p:sp>
        <p:nvSpPr>
          <p:cNvPr id="7" name="Platshållare för innehåll 2"/>
          <p:cNvSpPr txBox="1">
            <a:spLocks/>
          </p:cNvSpPr>
          <p:nvPr/>
        </p:nvSpPr>
        <p:spPr>
          <a:xfrm>
            <a:off x="457200" y="1268759"/>
            <a:ext cx="8231188" cy="17442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b="1" dirty="0"/>
              <a:t>Europastandard i elbilar från 2015 </a:t>
            </a:r>
            <a:r>
              <a:rPr lang="sv-SE" dirty="0"/>
              <a:t>	 </a:t>
            </a:r>
          </a:p>
          <a:p>
            <a:endParaRPr lang="sv-SE" dirty="0"/>
          </a:p>
        </p:txBody>
      </p:sp>
      <p:pic>
        <p:nvPicPr>
          <p:cNvPr id="8" name="Bild 3" descr="Laddkontakt Typ-2 Mennekes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3013022"/>
            <a:ext cx="4968552" cy="282267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0332067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1"/>
          <p:cNvSpPr txBox="1">
            <a:spLocks/>
          </p:cNvSpPr>
          <p:nvPr/>
        </p:nvSpPr>
        <p:spPr>
          <a:xfrm>
            <a:off x="64546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/>
            <a:r>
              <a:rPr lang="sv-SE" sz="3600" dirty="0"/>
              <a:t>Typ 1 – på väg bort</a:t>
            </a:r>
          </a:p>
        </p:txBody>
      </p:sp>
      <p:pic>
        <p:nvPicPr>
          <p:cNvPr id="5" name="Bild 2" descr="Laddkontakt Typ-1 Yazaki J1772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2492896"/>
            <a:ext cx="5037703" cy="207689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A7E554F-7EC8-42BF-8F34-21545DA12CB5}"/>
              </a:ext>
            </a:extLst>
          </p:cNvPr>
          <p:cNvCxnSpPr>
            <a:cxnSpLocks/>
          </p:cNvCxnSpPr>
          <p:nvPr/>
        </p:nvCxnSpPr>
        <p:spPr>
          <a:xfrm flipV="1">
            <a:off x="827584" y="1417638"/>
            <a:ext cx="7704856" cy="453164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D9F8C9C-0916-48A0-B3ED-8B1AA30C4881}"/>
              </a:ext>
            </a:extLst>
          </p:cNvPr>
          <p:cNvCxnSpPr>
            <a:cxnSpLocks/>
          </p:cNvCxnSpPr>
          <p:nvPr/>
        </p:nvCxnSpPr>
        <p:spPr>
          <a:xfrm>
            <a:off x="827584" y="1570038"/>
            <a:ext cx="7560840" cy="437924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794891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3525" y="1643063"/>
            <a:ext cx="6076950" cy="417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ubrik 4"/>
          <p:cNvSpPr>
            <a:spLocks noGrp="1"/>
          </p:cNvSpPr>
          <p:nvPr>
            <p:ph type="title"/>
          </p:nvPr>
        </p:nvSpPr>
        <p:spPr>
          <a:xfrm>
            <a:off x="1336812" y="476672"/>
            <a:ext cx="6707088" cy="796950"/>
          </a:xfrm>
        </p:spPr>
        <p:txBody>
          <a:bodyPr/>
          <a:lstStyle/>
          <a:p>
            <a:r>
              <a:rPr lang="sv-SE" sz="3600" b="1" dirty="0"/>
              <a:t>CCS - Snabbladdning</a:t>
            </a:r>
          </a:p>
        </p:txBody>
      </p:sp>
      <p:pic>
        <p:nvPicPr>
          <p:cNvPr id="3" name="Bildobjekt 2">
            <a:extLst>
              <a:ext uri="{FF2B5EF4-FFF2-40B4-BE49-F238E27FC236}">
                <a16:creationId xmlns:a16="http://schemas.microsoft.com/office/drawing/2014/main" id="{234010CF-B448-4CC9-8C11-83721F37B7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2184" y="2204864"/>
            <a:ext cx="3096344" cy="3096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308404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 1" descr="Laddkontakt Schuko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844824"/>
            <a:ext cx="5031896" cy="198895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ubrik 1"/>
          <p:cNvSpPr txBox="1">
            <a:spLocks/>
          </p:cNvSpPr>
          <p:nvPr/>
        </p:nvSpPr>
        <p:spPr>
          <a:xfrm>
            <a:off x="611560" y="54868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/>
            <a:r>
              <a:rPr lang="sv-SE" sz="3600" dirty="0"/>
              <a:t>Jordat uttag – </a:t>
            </a:r>
            <a:r>
              <a:rPr lang="sv-SE" sz="3600" dirty="0" err="1"/>
              <a:t>Schuko</a:t>
            </a:r>
            <a:r>
              <a:rPr lang="sv-SE" sz="3600" dirty="0"/>
              <a:t> </a:t>
            </a:r>
          </a:p>
          <a:p>
            <a:pPr algn="ctr"/>
            <a:r>
              <a:rPr lang="sv-SE" sz="3600" dirty="0"/>
              <a:t>= reservtanken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9E591DD-5AB1-4834-996E-79F1A482C4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954752">
            <a:off x="899592" y="4293096"/>
            <a:ext cx="5791200" cy="15335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22586290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ubrik 4"/>
          <p:cNvSpPr>
            <a:spLocks noGrp="1"/>
          </p:cNvSpPr>
          <p:nvPr>
            <p:ph type="title"/>
          </p:nvPr>
        </p:nvSpPr>
        <p:spPr>
          <a:xfrm>
            <a:off x="593812" y="548680"/>
            <a:ext cx="7812360" cy="796950"/>
          </a:xfrm>
        </p:spPr>
        <p:txBody>
          <a:bodyPr/>
          <a:lstStyle/>
          <a:p>
            <a:r>
              <a:rPr lang="sv-SE" sz="3600" b="1" dirty="0"/>
              <a:t>Många möjliga kombinationer!!!</a:t>
            </a:r>
          </a:p>
        </p:txBody>
      </p:sp>
      <p:pic>
        <p:nvPicPr>
          <p:cNvPr id="6" name="Bild 11" descr="Laddsladd Typ-2 till Typ-2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7" y="2545976"/>
            <a:ext cx="4176465" cy="3073812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Bild 13" descr="Laddsladd Typ-1 till Schuko, UM-EVSE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8518" y="2294966"/>
            <a:ext cx="3511914" cy="315025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1854008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83BD36-AE4C-47DD-AF51-311BB439B0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Mer information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C112B75-60C4-4DA2-9CD6-05B2AA8E2E2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560" y="2268523"/>
            <a:ext cx="1905000" cy="2590800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9AB66C1-8C39-4BAB-815F-2D7EA3817D6A}"/>
              </a:ext>
            </a:extLst>
          </p:cNvPr>
          <p:cNvSpPr/>
          <p:nvPr/>
        </p:nvSpPr>
        <p:spPr>
          <a:xfrm>
            <a:off x="643560" y="5340876"/>
            <a:ext cx="37124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dirty="0">
                <a:hlinkClick r:id="rId3"/>
              </a:rPr>
              <a:t>https://www.elsakerhetsverket.se/</a:t>
            </a:r>
            <a:endParaRPr lang="sv-SE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8D131CE-F56B-43AE-91DD-9E6D0A9AC2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91832" y="2881382"/>
            <a:ext cx="5469010" cy="18967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F6F3400-9AF0-4ED3-8D41-29B897B2337A}"/>
              </a:ext>
            </a:extLst>
          </p:cNvPr>
          <p:cNvSpPr/>
          <p:nvPr/>
        </p:nvSpPr>
        <p:spPr>
          <a:xfrm>
            <a:off x="4572000" y="5340876"/>
            <a:ext cx="3600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dirty="0">
                <a:hlinkClick r:id="rId5"/>
              </a:rPr>
              <a:t>https://energiradgivningen.se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01953123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2645" y="-74427"/>
            <a:ext cx="11882804" cy="6932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541884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72255E8-46A2-422C-B5B9-015448F496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378" y="2767244"/>
            <a:ext cx="8409094" cy="1309828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018FB6FC-70D9-47D1-A0C8-61F21B2EF6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Steg-för-steg-guide</a:t>
            </a:r>
          </a:p>
        </p:txBody>
      </p:sp>
    </p:spTree>
    <p:extLst>
      <p:ext uri="{BB962C8B-B14F-4D97-AF65-F5344CB8AC3E}">
        <p14:creationId xmlns:p14="http://schemas.microsoft.com/office/powerpoint/2010/main" val="136287928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ruta 4"/>
          <p:cNvSpPr txBox="1">
            <a:spLocks noChangeArrowheads="1"/>
          </p:cNvSpPr>
          <p:nvPr/>
        </p:nvSpPr>
        <p:spPr bwMode="auto">
          <a:xfrm>
            <a:off x="1214438" y="4929188"/>
            <a:ext cx="6715125" cy="874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ts val="3000"/>
              </a:lnSpc>
              <a:defRPr/>
            </a:pPr>
            <a:r>
              <a:rPr lang="sv-SE" sz="3200" b="1" dirty="0">
                <a:latin typeface="+mj-lt"/>
              </a:rPr>
              <a:t>08-29 11 29</a:t>
            </a:r>
          </a:p>
          <a:p>
            <a:pPr algn="ctr">
              <a:lnSpc>
                <a:spcPts val="3000"/>
              </a:lnSpc>
              <a:defRPr/>
            </a:pPr>
            <a:r>
              <a:rPr lang="sv-SE" sz="3200" b="1" dirty="0" err="1">
                <a:latin typeface="+mj-lt"/>
              </a:rPr>
              <a:t>www.energiradgivningen.se</a:t>
            </a:r>
            <a:endParaRPr lang="sv-SE" sz="3200" b="1" dirty="0">
              <a:latin typeface="+mj-lt"/>
            </a:endParaRPr>
          </a:p>
        </p:txBody>
      </p:sp>
      <p:pic>
        <p:nvPicPr>
          <p:cNvPr id="18435" name="Bildobjekt 5" descr="Energi&amp;klimat logo_rgb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908050"/>
            <a:ext cx="6134100" cy="3624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9" name="textruta 4"/>
          <p:cNvSpPr txBox="1">
            <a:spLocks noChangeArrowheads="1"/>
          </p:cNvSpPr>
          <p:nvPr/>
        </p:nvSpPr>
        <p:spPr bwMode="auto">
          <a:xfrm>
            <a:off x="2928938" y="2357438"/>
            <a:ext cx="5214937" cy="289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ts val="3000"/>
              </a:lnSpc>
              <a:defRPr/>
            </a:pPr>
            <a:r>
              <a:rPr lang="sv-SE" sz="3200" dirty="0">
                <a:latin typeface="+mj-lt"/>
              </a:rPr>
              <a:t>Hur du kan minska din energianvändning</a:t>
            </a:r>
          </a:p>
          <a:p>
            <a:pPr>
              <a:defRPr/>
            </a:pPr>
            <a:endParaRPr lang="sv-SE" sz="1600" dirty="0">
              <a:latin typeface="+mj-lt"/>
            </a:endParaRPr>
          </a:p>
          <a:p>
            <a:pPr>
              <a:lnSpc>
                <a:spcPts val="3000"/>
              </a:lnSpc>
              <a:defRPr/>
            </a:pPr>
            <a:r>
              <a:rPr lang="sv-SE" sz="3200" dirty="0">
                <a:latin typeface="+mj-lt"/>
              </a:rPr>
              <a:t>Hur du kan minska din </a:t>
            </a:r>
            <a:br>
              <a:rPr lang="sv-SE" sz="3200" dirty="0">
                <a:latin typeface="+mj-lt"/>
              </a:rPr>
            </a:br>
            <a:r>
              <a:rPr lang="sv-SE" sz="3200" dirty="0">
                <a:latin typeface="+mj-lt"/>
              </a:rPr>
              <a:t>klimat- och miljöpåverkan</a:t>
            </a:r>
          </a:p>
          <a:p>
            <a:pPr>
              <a:defRPr/>
            </a:pPr>
            <a:endParaRPr lang="sv-SE" sz="1600" dirty="0">
              <a:latin typeface="+mj-lt"/>
            </a:endParaRPr>
          </a:p>
          <a:p>
            <a:pPr>
              <a:lnSpc>
                <a:spcPts val="3000"/>
              </a:lnSpc>
              <a:defRPr/>
            </a:pPr>
            <a:r>
              <a:rPr lang="sv-SE" sz="3200" dirty="0">
                <a:latin typeface="+mj-lt"/>
              </a:rPr>
              <a:t>Vilka tekniska lösningar du </a:t>
            </a:r>
            <a:br>
              <a:rPr lang="sv-SE" sz="3200" dirty="0">
                <a:latin typeface="+mj-lt"/>
              </a:rPr>
            </a:br>
            <a:r>
              <a:rPr lang="sv-SE" sz="3200" dirty="0">
                <a:latin typeface="+mj-lt"/>
              </a:rPr>
              <a:t>kan välja mellan</a:t>
            </a:r>
          </a:p>
        </p:txBody>
      </p:sp>
      <p:pic>
        <p:nvPicPr>
          <p:cNvPr id="8195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2138" y="2428875"/>
            <a:ext cx="781050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2138" y="3429000"/>
            <a:ext cx="781050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2138" y="4429125"/>
            <a:ext cx="781050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ubrik 1"/>
          <p:cNvSpPr txBox="1">
            <a:spLocks/>
          </p:cNvSpPr>
          <p:nvPr/>
        </p:nvSpPr>
        <p:spPr bwMode="auto">
          <a:xfrm>
            <a:off x="1214438" y="1285875"/>
            <a:ext cx="6715125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lnSpc>
                <a:spcPts val="5000"/>
              </a:lnSpc>
              <a:defRPr/>
            </a:pPr>
            <a:r>
              <a:rPr lang="sv-SE" sz="4600" b="1" dirty="0">
                <a:latin typeface="+mj-lt"/>
                <a:ea typeface="+mj-ea"/>
                <a:cs typeface="+mj-cs"/>
              </a:rPr>
              <a:t>Vi ger råd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textruta 4"/>
          <p:cNvSpPr txBox="1">
            <a:spLocks noChangeArrowheads="1"/>
          </p:cNvSpPr>
          <p:nvPr/>
        </p:nvSpPr>
        <p:spPr bwMode="auto">
          <a:xfrm>
            <a:off x="2952750" y="2357438"/>
            <a:ext cx="5191125" cy="328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ts val="3000"/>
              </a:lnSpc>
              <a:defRPr/>
            </a:pPr>
            <a:r>
              <a:rPr lang="sv-SE" sz="3200" dirty="0">
                <a:latin typeface="+mj-lt"/>
              </a:rPr>
              <a:t>Telefonrådgivning</a:t>
            </a:r>
            <a:r>
              <a:rPr lang="sv-SE" sz="2800" dirty="0">
                <a:latin typeface="+mj-lt"/>
              </a:rPr>
              <a:t> </a:t>
            </a:r>
            <a:br>
              <a:rPr lang="sv-SE" sz="2800" dirty="0">
                <a:latin typeface="+mj-lt"/>
              </a:rPr>
            </a:br>
            <a:r>
              <a:rPr lang="sv-SE" sz="2400" dirty="0">
                <a:latin typeface="+mj-lt"/>
              </a:rPr>
              <a:t>08-29 11 29</a:t>
            </a:r>
          </a:p>
          <a:p>
            <a:pPr>
              <a:defRPr/>
            </a:pPr>
            <a:endParaRPr lang="sv-SE" sz="2000" dirty="0">
              <a:latin typeface="+mj-lt"/>
            </a:endParaRPr>
          </a:p>
          <a:p>
            <a:pPr>
              <a:lnSpc>
                <a:spcPts val="2800"/>
              </a:lnSpc>
              <a:defRPr/>
            </a:pPr>
            <a:r>
              <a:rPr lang="sv-SE" sz="3200" dirty="0">
                <a:latin typeface="+mj-lt"/>
              </a:rPr>
              <a:t>Webbservice</a:t>
            </a:r>
          </a:p>
          <a:p>
            <a:pPr>
              <a:lnSpc>
                <a:spcPts val="2800"/>
              </a:lnSpc>
              <a:defRPr/>
            </a:pPr>
            <a:r>
              <a:rPr lang="sv-SE" sz="2400" dirty="0" err="1">
                <a:latin typeface="+mj-lt"/>
              </a:rPr>
              <a:t>www.energiradgivningen.se</a:t>
            </a:r>
            <a:endParaRPr lang="sv-SE" sz="2400" dirty="0">
              <a:latin typeface="+mj-lt"/>
            </a:endParaRPr>
          </a:p>
          <a:p>
            <a:pPr>
              <a:defRPr/>
            </a:pPr>
            <a:endParaRPr lang="sv-SE" sz="2000" dirty="0">
              <a:latin typeface="+mj-lt"/>
            </a:endParaRPr>
          </a:p>
          <a:p>
            <a:pPr>
              <a:lnSpc>
                <a:spcPts val="2800"/>
              </a:lnSpc>
              <a:defRPr/>
            </a:pPr>
            <a:r>
              <a:rPr lang="sv-SE" sz="3200" dirty="0">
                <a:latin typeface="+mj-lt"/>
              </a:rPr>
              <a:t>Lokala och regionala projekt</a:t>
            </a:r>
          </a:p>
          <a:p>
            <a:pPr>
              <a:lnSpc>
                <a:spcPts val="2800"/>
              </a:lnSpc>
              <a:defRPr/>
            </a:pPr>
            <a:r>
              <a:rPr lang="sv-SE" sz="2400" dirty="0">
                <a:latin typeface="+mj-lt"/>
              </a:rPr>
              <a:t>Specifika målgrupper</a:t>
            </a:r>
          </a:p>
          <a:p>
            <a:pPr defTabSz="361950">
              <a:defRPr/>
            </a:pPr>
            <a:r>
              <a:rPr lang="sv-SE" sz="2400" dirty="0"/>
              <a:t>	</a:t>
            </a:r>
          </a:p>
        </p:txBody>
      </p:sp>
      <p:pic>
        <p:nvPicPr>
          <p:cNvPr id="9219" name="Picture 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375" y="2428875"/>
            <a:ext cx="781050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375" y="3500438"/>
            <a:ext cx="781050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1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375" y="4557713"/>
            <a:ext cx="781050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Picture 2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375" y="2428875"/>
            <a:ext cx="781050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ubrik 1"/>
          <p:cNvSpPr txBox="1">
            <a:spLocks/>
          </p:cNvSpPr>
          <p:nvPr/>
        </p:nvSpPr>
        <p:spPr bwMode="auto">
          <a:xfrm>
            <a:off x="1214438" y="1285875"/>
            <a:ext cx="6715125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lnSpc>
                <a:spcPts val="5000"/>
              </a:lnSpc>
              <a:defRPr/>
            </a:pPr>
            <a:r>
              <a:rPr lang="sv-SE" sz="4600" b="1" dirty="0">
                <a:latin typeface="+mj-lt"/>
                <a:ea typeface="+mj-ea"/>
                <a:cs typeface="+mj-cs"/>
              </a:rPr>
              <a:t>Här finns vi…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57EAECF-CBAF-4B5A-9FE3-E7820B21CD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sv-SE" dirty="0"/>
              <a:t>Energi- och klimatrådgivningen på Lidingö</a:t>
            </a:r>
          </a:p>
          <a:p>
            <a:pPr marL="0" indent="0">
              <a:buNone/>
            </a:pPr>
            <a:endParaRPr lang="sv-SE" dirty="0"/>
          </a:p>
          <a:p>
            <a:pPr marL="0" indent="0">
              <a:buNone/>
            </a:pPr>
            <a:r>
              <a:rPr lang="sv-SE" dirty="0"/>
              <a:t>Stina Jaensson</a:t>
            </a:r>
          </a:p>
          <a:p>
            <a:pPr marL="0" indent="0">
              <a:buNone/>
            </a:pPr>
            <a:r>
              <a:rPr lang="sv-SE" dirty="0"/>
              <a:t>stina.jaensson@lidingo.se</a:t>
            </a:r>
          </a:p>
          <a:p>
            <a:pPr marL="0" indent="0">
              <a:buNone/>
            </a:pPr>
            <a:endParaRPr lang="sv-SE" dirty="0"/>
          </a:p>
          <a:p>
            <a:pPr marL="0" indent="0">
              <a:buNone/>
            </a:pPr>
            <a:r>
              <a:rPr lang="sv-SE" sz="2800" dirty="0"/>
              <a:t>Besök och fördjupad rådgivning görs av Karin Lindström, Philip Junghahn och Emil Andersson</a:t>
            </a:r>
          </a:p>
          <a:p>
            <a:pPr marL="0" indent="0">
              <a:buNone/>
            </a:pPr>
            <a:endParaRPr lang="sv-SE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F0F1D36-463E-4F8D-8938-37507B6DDDC9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/>
          <a:p>
            <a:r>
              <a:rPr lang="sv-SE" sz="3600" b="1" dirty="0"/>
              <a:t>Om oss</a:t>
            </a:r>
          </a:p>
        </p:txBody>
      </p:sp>
    </p:spTree>
    <p:extLst>
      <p:ext uri="{BB962C8B-B14F-4D97-AF65-F5344CB8AC3E}">
        <p14:creationId xmlns:p14="http://schemas.microsoft.com/office/powerpoint/2010/main" val="24209843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4236BBC-11AE-4FB5-AD7B-6D45B5BFA741}"/>
              </a:ext>
            </a:extLst>
          </p:cNvPr>
          <p:cNvSpPr/>
          <p:nvPr/>
        </p:nvSpPr>
        <p:spPr>
          <a:xfrm>
            <a:off x="1619672" y="1340768"/>
            <a:ext cx="6120680" cy="4104456"/>
          </a:xfrm>
          <a:prstGeom prst="roundRect">
            <a:avLst/>
          </a:prstGeom>
          <a:solidFill>
            <a:srgbClr val="FAD02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3600" b="1" dirty="0">
                <a:solidFill>
                  <a:schemeClr val="tx1"/>
                </a:solidFill>
              </a:rPr>
              <a:t>Solenergi</a:t>
            </a:r>
          </a:p>
          <a:p>
            <a:pPr algn="ctr"/>
            <a:r>
              <a:rPr lang="sv-SE" sz="3600" b="1" dirty="0">
                <a:solidFill>
                  <a:schemeClr val="tx1"/>
                </a:solidFill>
              </a:rPr>
              <a:t>och solceller</a:t>
            </a:r>
          </a:p>
          <a:p>
            <a:pPr algn="ctr"/>
            <a:endParaRPr lang="sv-SE" sz="3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99095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 sz="2400" dirty="0"/>
              <a:t>Solen är vår närmaste stjärna, källan till all energi och allt liv och rörelse på jorden</a:t>
            </a:r>
          </a:p>
          <a:p>
            <a:r>
              <a:rPr lang="sv-SE" sz="2400" dirty="0"/>
              <a:t>Solinstrålningen motsvarar ca 15 000 gånger den totala energianvändningen i världen </a:t>
            </a:r>
          </a:p>
          <a:p>
            <a:r>
              <a:rPr lang="sv-SE" sz="2400" dirty="0"/>
              <a:t>Ett vanligt villatak i Sverige tar emot cirka fem gånger mer solinstrålning än husets totala </a:t>
            </a:r>
            <a:br>
              <a:rPr lang="sv-SE" sz="2400" dirty="0"/>
            </a:br>
            <a:r>
              <a:rPr lang="sv-SE" sz="2400" dirty="0"/>
              <a:t>energianvändning på ett helt år</a:t>
            </a:r>
          </a:p>
          <a:p>
            <a:r>
              <a:rPr lang="sv-SE" sz="2400" dirty="0"/>
              <a:t>Sverige har lika stor solinstrålning </a:t>
            </a:r>
            <a:br>
              <a:rPr lang="sv-SE" sz="2400" dirty="0"/>
            </a:br>
            <a:r>
              <a:rPr lang="sv-SE" sz="2400" dirty="0"/>
              <a:t>på sommaren som länderna runt </a:t>
            </a:r>
            <a:br>
              <a:rPr lang="sv-SE" sz="2400" dirty="0"/>
            </a:br>
            <a:r>
              <a:rPr lang="sv-SE" sz="2400" dirty="0"/>
              <a:t>Medelhavet har</a:t>
            </a:r>
          </a:p>
        </p:txBody>
      </p:sp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55576" y="620688"/>
            <a:ext cx="7859216" cy="994122"/>
          </a:xfrm>
        </p:spPr>
        <p:txBody>
          <a:bodyPr>
            <a:noAutofit/>
          </a:bodyPr>
          <a:lstStyle/>
          <a:p>
            <a:r>
              <a:rPr lang="sv-SE" sz="3600" b="1" dirty="0"/>
              <a:t>Solen </a:t>
            </a:r>
            <a:br>
              <a:rPr lang="sv-SE" sz="3600" b="1" dirty="0"/>
            </a:br>
            <a:r>
              <a:rPr lang="sv-SE" sz="3600" b="1" dirty="0"/>
              <a:t>– en fantastisk energikälla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0275" y="3933056"/>
            <a:ext cx="2381250" cy="238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62572"/>
      </p:ext>
    </p:extLst>
  </p:cSld>
  <p:clrMapOvr>
    <a:masterClrMapping/>
  </p:clrMapOvr>
</p:sld>
</file>

<file path=ppt/theme/theme1.xml><?xml version="1.0" encoding="utf-8"?>
<a:theme xmlns:a="http://schemas.openxmlformats.org/drawingml/2006/main" name="EKR">
  <a:themeElements>
    <a:clrScheme name="Stockholm Stad - Vit">
      <a:dk1>
        <a:sysClr val="windowText" lastClr="000000"/>
      </a:dk1>
      <a:lt1>
        <a:srgbClr val="FFFFFF"/>
      </a:lt1>
      <a:dk2>
        <a:srgbClr val="000000"/>
      </a:dk2>
      <a:lt2>
        <a:srgbClr val="FFFFFF"/>
      </a:lt2>
      <a:accent1>
        <a:srgbClr val="9FCBED"/>
      </a:accent1>
      <a:accent2>
        <a:srgbClr val="A7A9AC"/>
      </a:accent2>
      <a:accent3>
        <a:srgbClr val="009CDC"/>
      </a:accent3>
      <a:accent4>
        <a:srgbClr val="008DC7"/>
      </a:accent4>
      <a:accent5>
        <a:srgbClr val="0074BC"/>
      </a:accent5>
      <a:accent6>
        <a:srgbClr val="005288"/>
      </a:accent6>
      <a:hlink>
        <a:srgbClr val="A7A9AC"/>
      </a:hlink>
      <a:folHlink>
        <a:srgbClr val="A7A9AC"/>
      </a:folHlink>
    </a:clrScheme>
    <a:fontScheme name="Stockholm Stad">
      <a:majorFont>
        <a:latin typeface="Gill Sans MT"/>
        <a:ea typeface=""/>
        <a:cs typeface=""/>
      </a:majorFont>
      <a:minorFont>
        <a:latin typeface="Gill Sans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Stockholm Stad - Vit">
    <a:dk1>
      <a:sysClr val="windowText" lastClr="000000"/>
    </a:dk1>
    <a:lt1>
      <a:srgbClr val="FFFFFF"/>
    </a:lt1>
    <a:dk2>
      <a:srgbClr val="000000"/>
    </a:dk2>
    <a:lt2>
      <a:srgbClr val="FFFFFF"/>
    </a:lt2>
    <a:accent1>
      <a:srgbClr val="9FCBED"/>
    </a:accent1>
    <a:accent2>
      <a:srgbClr val="A7A9AC"/>
    </a:accent2>
    <a:accent3>
      <a:srgbClr val="009CDC"/>
    </a:accent3>
    <a:accent4>
      <a:srgbClr val="008DC7"/>
    </a:accent4>
    <a:accent5>
      <a:srgbClr val="0074BC"/>
    </a:accent5>
    <a:accent6>
      <a:srgbClr val="005288"/>
    </a:accent6>
    <a:hlink>
      <a:srgbClr val="A7A9AC"/>
    </a:hlink>
    <a:folHlink>
      <a:srgbClr val="A7A9AC"/>
    </a:folHlink>
  </a:clrScheme>
</a:themeOverride>
</file>

<file path=ppt/theme/themeOverride2.xml><?xml version="1.0" encoding="utf-8"?>
<a:themeOverride xmlns:a="http://schemas.openxmlformats.org/drawingml/2006/main">
  <a:clrScheme name="Stockholm Stad - Vit">
    <a:dk1>
      <a:sysClr val="windowText" lastClr="000000"/>
    </a:dk1>
    <a:lt1>
      <a:srgbClr val="FFFFFF"/>
    </a:lt1>
    <a:dk2>
      <a:srgbClr val="000000"/>
    </a:dk2>
    <a:lt2>
      <a:srgbClr val="FFFFFF"/>
    </a:lt2>
    <a:accent1>
      <a:srgbClr val="9FCBED"/>
    </a:accent1>
    <a:accent2>
      <a:srgbClr val="A7A9AC"/>
    </a:accent2>
    <a:accent3>
      <a:srgbClr val="009CDC"/>
    </a:accent3>
    <a:accent4>
      <a:srgbClr val="008DC7"/>
    </a:accent4>
    <a:accent5>
      <a:srgbClr val="0074BC"/>
    </a:accent5>
    <a:accent6>
      <a:srgbClr val="005288"/>
    </a:accent6>
    <a:hlink>
      <a:srgbClr val="A7A9AC"/>
    </a:hlink>
    <a:folHlink>
      <a:srgbClr val="A7A9AC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VSWSDocEstablishBy xmlns="http://schemas.microsoft.com/sharepoint/v3" xsi:nil="true"/>
    <PVSWSDocStatus xmlns="http://schemas.microsoft.com/sharepoint/v3" xsi:nil="true"/>
    <PVSWSDocToolProcess xmlns="http://schemas.microsoft.com/sharepoint/v3" xsi:nil="true"/>
    <PVSWSDocAssignNr xmlns="http://schemas.microsoft.com/sharepoint/v3">10271020</PVSWSDocAssignNr>
    <PVSWSDocAssignmentResponsible xmlns="http://schemas.microsoft.com/sharepoint/v3">Lindström, Karin</PVSWSDocAssignmentResponsible>
    <PVSWSDocProjName xmlns="http://schemas.microsoft.com/sharepoint/v3">Energi- och Klimatrådgivare Nacka-Värmdö</PVSWSDocProjName>
    <PVSWSDocChangeLabel xmlns="http://schemas.microsoft.com/sharepoint/v3" xsi:nil="true"/>
    <PVSWSDocItemVersion xmlns="http://schemas.microsoft.com/sharepoint/v3">0.3</PVSWSDocItemVersion>
    <PVSWSDocToolModifiedBy xmlns="http://schemas.microsoft.com/sharepoint/v3" xsi:nil="true"/>
    <PVSWSDocType xmlns="http://schemas.microsoft.com/sharepoint/v3" xsi:nil="true"/>
    <PVSWSDocLocation xmlns="http://schemas.microsoft.com/sharepoint/v3" xsi:nil="true"/>
    <PVSWSDocRevDate xmlns="http://schemas.microsoft.com/sharepoint/v3" xsi:nil="true"/>
    <PVSWSDocToolName xmlns="http://schemas.microsoft.com/sharepoint/v3" xsi:nil="true"/>
    <PVSWSDocAssign2 xmlns="http://schemas.microsoft.com/sharepoint/v3" xsi:nil="true"/>
    <PVSWSDocAssign3 xmlns="http://schemas.microsoft.com/sharepoint/v3" xsi:nil="true"/>
    <PVSWSDocApproveBy xmlns="http://schemas.microsoft.com/sharepoint/v3" xsi:nil="true"/>
    <PVSWSDocCompany xmlns="http://schemas.microsoft.com/sharepoint/v3">WSP Sverige AB</PVSWSDocCompany>
    <PVSWSDocAssign1 xmlns="http://schemas.microsoft.com/sharepoint/v3" xsi:nil="true"/>
    <PVSWSDocDate xmlns="http://schemas.microsoft.com/sharepoint/v3">2019-03-01T12:42:17+00:00</PVSWSDocDate>
    <PVSWSDocName xmlns="http://schemas.microsoft.com/sharepoint/v3">Frukostseminarium Nacka</PVSWSDocName>
    <PVSWSDocAssignment xmlns="http://schemas.microsoft.com/sharepoint/v3">Energi- och Klimatrådgivare Nacka-Värmdö</PVSWSDocAssignment>
    <PVSWSDocAssign4 xmlns="http://schemas.microsoft.com/sharepoint/v3" xsi:nil="true"/>
    <PVSWSDocRevBy xmlns="http://schemas.microsoft.com/sharepoint/v3" xsi:nil="true"/>
    <PVSWSDocToolResponsible xmlns="http://schemas.microsoft.com/sharepoint/v3" xsi:nil="true"/>
    <PVSWSDocPhase xmlns="http://schemas.microsoft.com/sharepoint/v3" xsi:nil="true"/>
    <PVSWSDocToolVersion xmlns="http://schemas.microsoft.com/sharepoint/v3" xsi:nil="true"/>
    <PVSWSDocToolPublishedDate xmlns="http://schemas.microsoft.com/sharepoint/v3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Standarddokument" ma:contentTypeID="0x010100F3AFF667EC9D4557811DA86F1C6D7EFB00521377FB5A0DE84F9F1DBDFA6D8FCFA2" ma:contentTypeVersion="1" ma:contentTypeDescription="" ma:contentTypeScope="" ma:versionID="fcee746edd7726f7119e062f59c6c024">
  <xsd:schema xmlns:xsd="http://www.w3.org/2001/XMLSchema" xmlns:xs="http://www.w3.org/2001/XMLSchema" xmlns:p="http://schemas.microsoft.com/office/2006/metadata/properties" xmlns:ns1="http://schemas.microsoft.com/sharepoint/v3" targetNamespace="http://schemas.microsoft.com/office/2006/metadata/properties" ma:root="true" ma:fieldsID="e50482ddc3d539aaf8cc1a5e5e65abd1" ns1:_="">
    <xsd:import namespace="http://schemas.microsoft.com/sharepoint/v3"/>
    <xsd:element name="properties">
      <xsd:complexType>
        <xsd:sequence>
          <xsd:element name="documentManagement">
            <xsd:complexType>
              <xsd:all>
                <xsd:element ref="ns1:PVSWSDocName" minOccurs="0"/>
                <xsd:element ref="ns1:PVSWSDocAssign1" minOccurs="0"/>
                <xsd:element ref="ns1:PVSWSDocAssign2" minOccurs="0"/>
                <xsd:element ref="ns1:PVSWSDocAssign3" minOccurs="0"/>
                <xsd:element ref="ns1:PVSWSDocAssign4" minOccurs="0"/>
                <xsd:element ref="ns1:PVSWSDocDate" minOccurs="0"/>
                <xsd:element ref="ns1:PVSWSDocEstablishBy" minOccurs="0"/>
                <xsd:element ref="ns1:PVSWSDocType" minOccurs="0"/>
                <xsd:element ref="ns1:PVSWSDocPhase" minOccurs="0"/>
                <xsd:element ref="ns1:PVSWSDocStatus" minOccurs="0"/>
                <xsd:element ref="ns1:PVSWSDocRevBy" minOccurs="0"/>
                <xsd:element ref="ns1:PVSWSDocApproveBy" minOccurs="0"/>
                <xsd:element ref="ns1:PVSWSDocLocation" minOccurs="0"/>
                <xsd:element ref="ns1:PVSWSDocRevDate" minOccurs="0"/>
                <xsd:element ref="ns1:PVSWSDocChangeLabel" minOccurs="0"/>
                <xsd:element ref="ns1:PVSWSDocAssignment" minOccurs="0"/>
                <xsd:element ref="ns1:PVSWSDocAssignNr" minOccurs="0"/>
                <xsd:element ref="ns1:PVSWSDocAssignmentResponsible" minOccurs="0"/>
                <xsd:element ref="ns1:PVSWSDocCompany" minOccurs="0"/>
                <xsd:element ref="ns1:PVSWSDocItemVersion" minOccurs="0"/>
                <xsd:element ref="ns1:PVSWSDocProjName" minOccurs="0"/>
                <xsd:element ref="ns1:PVSWSDocToolName" minOccurs="0"/>
                <xsd:element ref="ns1:PVSWSDocToolVersion" minOccurs="0"/>
                <xsd:element ref="ns1:PVSWSDocToolPublishedDate" minOccurs="0"/>
                <xsd:element ref="ns1:PVSWSDocToolResponsible" minOccurs="0"/>
                <xsd:element ref="ns1:PVSWSDocToolModifiedBy" minOccurs="0"/>
                <xsd:element ref="ns1:PVSWSDocToolProces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VSWSDocName" ma:index="8" nillable="true" ma:displayName="Dokumentnamn" ma:description="" ma:hidden="true" ma:internalName="PVSWSDocName" ma:readOnly="false">
      <xsd:simpleType>
        <xsd:restriction base="dms:Text"/>
      </xsd:simpleType>
    </xsd:element>
    <xsd:element name="PVSWSDocAssign1" ma:index="9" nillable="true" ma:displayName="Titel" ma:description="" ma:internalName="PVSWSDocAssign1" ma:readOnly="false">
      <xsd:simpleType>
        <xsd:restriction base="dms:Text"/>
      </xsd:simpleType>
    </xsd:element>
    <xsd:element name="PVSWSDocAssign2" ma:index="10" nillable="true" ma:displayName="Titel rad 2" ma:description="" ma:internalName="PVSWSDocAssign2" ma:readOnly="false">
      <xsd:simpleType>
        <xsd:restriction base="dms:Text"/>
      </xsd:simpleType>
    </xsd:element>
    <xsd:element name="PVSWSDocAssign3" ma:index="11" nillable="true" ma:displayName="Titel rad 3" ma:description="" ma:internalName="PVSWSDocAssign3" ma:readOnly="false">
      <xsd:simpleType>
        <xsd:restriction base="dms:Text"/>
      </xsd:simpleType>
    </xsd:element>
    <xsd:element name="PVSWSDocAssign4" ma:index="12" nillable="true" ma:displayName="Titel rad 4" ma:description="" ma:internalName="PVSWSDocAssign4" ma:readOnly="false">
      <xsd:simpleType>
        <xsd:restriction base="dms:Text"/>
      </xsd:simpleType>
    </xsd:element>
    <xsd:element name="PVSWSDocDate" ma:index="13" nillable="true" ma:displayName="Datum" ma:default="[today]" ma:description="" ma:format="DateOnly" ma:internalName="PVSWSDocDate">
      <xsd:simpleType>
        <xsd:restriction base="dms:DateTime"/>
      </xsd:simpleType>
    </xsd:element>
    <xsd:element name="PVSWSDocEstablishBy" ma:index="14" nillable="true" ma:displayName="Författare" ma:description="" ma:internalName="PVSWSDocEstablishBy" ma:readOnly="false">
      <xsd:simpleType>
        <xsd:restriction base="dms:Text"/>
      </xsd:simpleType>
    </xsd:element>
    <xsd:element name="PVSWSDocType" ma:index="15" nillable="true" ma:displayName="Dokumenttyp" ma:default="" ma:description="" ma:format="Dropdown" ma:internalName="PVSWSDocType">
      <xsd:simpleType>
        <xsd:restriction base="dms:Choice">
          <xsd:enumeration value="Rapport"/>
          <xsd:enumeration value="Administrativa föreskrifter"/>
          <xsd:enumeration value="Avtal och kontrakt"/>
          <xsd:enumeration value="Beräkningar"/>
          <xsd:enumeration value="Bilder"/>
          <xsd:enumeration value="Korrespondens"/>
          <xsd:enumeration value="Beskrivningar"/>
          <xsd:enumeration value="Ekonomi"/>
          <xsd:enumeration value="Handlingsförteckning"/>
          <xsd:enumeration value="Listor"/>
          <xsd:enumeration value="Mallar och instruktioner"/>
          <xsd:enumeration value="Mängdförteckning"/>
          <xsd:enumeration value="Organisation"/>
          <xsd:enumeration value="PM"/>
          <xsd:enumeration value="Mötesdokument"/>
          <xsd:enumeration value="Ritningsförteckning"/>
          <xsd:enumeration value="Styrande dokument"/>
          <xsd:enumeration value="Skiss"/>
          <xsd:enumeration value="Teknisk beskrivning"/>
          <xsd:enumeration value="Tidplaner"/>
          <xsd:enumeration value="Upphandling"/>
          <xsd:enumeration value="Utlåtanden och granskning"/>
        </xsd:restriction>
      </xsd:simpleType>
    </xsd:element>
    <xsd:element name="PVSWSDocPhase" ma:index="16" nillable="true" ma:displayName="Skede" ma:default="" ma:description="" ma:format="Dropdown" ma:internalName="PVSWSDocPhase">
      <xsd:simpleType>
        <xsd:restriction base="dms:Choice">
          <xsd:enumeration value="Förstudiehandling"/>
          <xsd:enumeration value="Preliminär handling"/>
          <xsd:enumeration value="Programhandling"/>
          <xsd:enumeration value="Informationshandling"/>
          <xsd:enumeration value="Systemhandling"/>
          <xsd:enumeration value="Förfrågningsunderlag"/>
          <xsd:enumeration value="Bygghandling"/>
          <xsd:enumeration value="Relationshandling"/>
          <xsd:enumeration value="Förvaltningshandling"/>
          <xsd:enumeration value="Upphandlingsdokument"/>
        </xsd:restriction>
      </xsd:simpleType>
    </xsd:element>
    <xsd:element name="PVSWSDocStatus" ma:index="17" nillable="true" ma:displayName="Granskningsstatus" ma:default="" ma:description="" ma:format="Dropdown" ma:internalName="PVSWSDocStatus">
      <xsd:simpleType>
        <xsd:restriction base="dms:Choice">
          <xsd:enumeration value="Under arbete"/>
          <xsd:enumeration value="För information"/>
          <xsd:enumeration value="Preliminär"/>
          <xsd:enumeration value="Förhandskopia"/>
          <xsd:enumeration value="För granskning"/>
          <xsd:enumeration value="För godkännande"/>
          <xsd:enumeration value="Godkänd"/>
          <xsd:enumeration value="Ej giltigt"/>
          <xsd:enumeration value="Ersatt"/>
        </xsd:restriction>
      </xsd:simpleType>
    </xsd:element>
    <xsd:element name="PVSWSDocRevBy" ma:index="18" nillable="true" ma:displayName="Granskad av" ma:description="" ma:internalName="PVSWSDocRevBy" ma:readOnly="false">
      <xsd:simpleType>
        <xsd:restriction base="dms:Text"/>
      </xsd:simpleType>
    </xsd:element>
    <xsd:element name="PVSWSDocApproveBy" ma:index="19" nillable="true" ma:displayName="Godkänd av" ma:description="" ma:internalName="PVSWSDocApproveBy" ma:readOnly="false">
      <xsd:simpleType>
        <xsd:restriction base="dms:Text"/>
      </xsd:simpleType>
    </xsd:element>
    <xsd:element name="PVSWSDocLocation" ma:index="20" nillable="true" ma:displayName="Ansvarig part" ma:description="" ma:internalName="PVSWSDocLocation" ma:readOnly="false">
      <xsd:simpleType>
        <xsd:restriction base="dms:Text"/>
      </xsd:simpleType>
    </xsd:element>
    <xsd:element name="PVSWSDocRevDate" ma:index="21" nillable="true" ma:displayName="Ändringsdatum" ma:description="" ma:format="DateOnly" ma:internalName="PVSWSDocRevDate">
      <xsd:simpleType>
        <xsd:restriction base="dms:DateTime"/>
      </xsd:simpleType>
    </xsd:element>
    <xsd:element name="PVSWSDocChangeLabel" ma:index="22" nillable="true" ma:displayName="Ändringsbeteckning" ma:description="Ändringsbeteckning bör vara 2 tecken (siffror eller bokstäver)" ma:internalName="PVSWSDocChangeLabel">
      <xsd:simpleType>
        <xsd:restriction base="dms:Text">
          <xsd:maxLength value="20"/>
        </xsd:restriction>
      </xsd:simpleType>
    </xsd:element>
    <xsd:element name="PVSWSDocAssignment" ma:index="23" nillable="true" ma:displayName="Uppdragsnamn" ma:default="Energi- och Klimatrådgivare Nacka-Värmdö" ma:description="" ma:internalName="PVSWSDocAssignment" ma:readOnly="false">
      <xsd:simpleType>
        <xsd:restriction base="dms:Text"/>
      </xsd:simpleType>
    </xsd:element>
    <xsd:element name="PVSWSDocAssignNr" ma:index="24" nillable="true" ma:displayName="Uppdragsnummer" ma:default="10271020" ma:description="" ma:internalName="PVSWSDocAssignNr" ma:readOnly="false">
      <xsd:simpleType>
        <xsd:restriction base="dms:Text"/>
      </xsd:simpleType>
    </xsd:element>
    <xsd:element name="PVSWSDocAssignmentResponsible" ma:index="25" nillable="true" ma:displayName="Uppdragsansvarig" ma:internalName="PVSWSDocAssignmentResponsible">
      <xsd:simpleType>
        <xsd:restriction base="dms:Text"/>
      </xsd:simpleType>
    </xsd:element>
    <xsd:element name="PVSWSDocCompany" ma:index="26" nillable="true" ma:displayName="Företag" ma:default="WSP Sverige AB" ma:internalName="PVSWSDocCompany">
      <xsd:simpleType>
        <xsd:restriction base="dms:Text"/>
      </xsd:simpleType>
    </xsd:element>
    <xsd:element name="PVSWSDocItemVersion" ma:index="27" nillable="true" ma:displayName="Version" ma:internalName="PVSWSDocItemVersion">
      <xsd:simpleType>
        <xsd:restriction base="dms:Text"/>
      </xsd:simpleType>
    </xsd:element>
    <xsd:element name="PVSWSDocProjName" ma:index="28" nillable="true" ma:displayName="Projektnamn" ma:description="" ma:internalName="PVSWSDocProjName" ma:readOnly="false">
      <xsd:simpleType>
        <xsd:restriction base="dms:Text"/>
      </xsd:simpleType>
    </xsd:element>
    <xsd:element name="PVSWSDocToolName" ma:index="29" nillable="true" ma:displayName="Mallnamn" ma:description="Namnet på den använda mallen" ma:internalName="PVSWSDocToolName" ma:readOnly="false">
      <xsd:simpleType>
        <xsd:restriction base="dms:Text"/>
      </xsd:simpleType>
    </xsd:element>
    <xsd:element name="PVSWSDocToolVersion" ma:index="30" nillable="true" ma:displayName="Mallversion" ma:description="Versionen på den använda mallen" ma:internalName="PVSWSDocToolVersion" ma:readOnly="false">
      <xsd:simpleType>
        <xsd:restriction base="dms:Text"/>
      </xsd:simpleType>
    </xsd:element>
    <xsd:element name="PVSWSDocToolPublishedDate" ma:index="31" nillable="true" ma:displayName="Mall publicerad" ma:description="Publiceringsdatum för den använda mallen" ma:format="DateOnly" ma:internalName="PVSWSDocToolPublishedDate" ma:readOnly="false">
      <xsd:simpleType>
        <xsd:restriction base="dms:DateTime"/>
      </xsd:simpleType>
    </xsd:element>
    <xsd:element name="PVSWSDocToolResponsible" ma:index="32" nillable="true" ma:displayName="Mallansvarig" ma:description="Den ansvariga för den använda mallen" ma:internalName="PVSWSDocToolResponsible" ma:readOnly="false">
      <xsd:simpleType>
        <xsd:restriction base="dms:Text"/>
      </xsd:simpleType>
    </xsd:element>
    <xsd:element name="PVSWSDocToolModifiedBy" ma:index="33" nillable="true" ma:displayName="Mall ändrad av" ma:description="Personen som ändrade den använda mallen" ma:internalName="PVSWSDocToolModifiedBy" ma:readOnly="false">
      <xsd:simpleType>
        <xsd:restriction base="dms:Text"/>
      </xsd:simpleType>
    </xsd:element>
    <xsd:element name="PVSWSDocToolProcess" ma:index="34" nillable="true" ma:displayName="Uppdragstyp för mall" ma:description="Uppdragstypen för den använda mallen" ma:internalName="PVSWSDocToolProcess" ma:readOnly="fals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ehållstyp"/>
        <xsd:element ref="dc:title" minOccurs="0" maxOccurs="1" ma:displayName="Rubrik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spe:Receivers xmlns:spe="http://schemas.microsoft.com/sharepoint/events">
  <Receiver>
    <Name>Precio.VS.ApplicationLogic.Workplace.EventReceivers.DocumentEventReceiver_ItemAdded_Synchronous</Name>
    <Synchronization>Synchronous</Synchronization>
    <Type>10001</Type>
    <SequenceNumber>10000</SequenceNumber>
    <Url/>
    <Assembly>Precio.VS.ApplicationLogic, Version=1.0.0.0, Culture=neutral, PublicKeyToken=ebe4555da8d0fa9c</Assembly>
    <Class>Precio.VS.ApplicationLogic.Workplace.EventReceivers.DocumentEventReceiver</Class>
    <Data/>
    <Filter/>
  </Receiver>
  <Receiver>
    <Name>Precio.VS.ApplicationLogic.Workplace.EventReceivers.DocumentEventReceiver_ItemUpdated_Synchronous</Name>
    <Synchronization>Synchronous</Synchronization>
    <Type>10002</Type>
    <SequenceNumber>10000</SequenceNumber>
    <Url/>
    <Assembly>Precio.VS.ApplicationLogic, Version=1.0.0.0, Culture=neutral, PublicKeyToken=ebe4555da8d0fa9c</Assembly>
    <Class>Precio.VS.ApplicationLogic.Workplace.EventReceivers.DocumentEventReceiver</Class>
    <Data/>
    <Filter/>
  </Receiver>
  <Receiver>
    <Name>Precio.VS.ApplicationLogic.Workplace.EventReceivers.DocumentEventReceiver_ItemDeleted_Synchronous</Name>
    <Synchronization>Synchronous</Synchronization>
    <Type>10003</Type>
    <SequenceNumber>10000</SequenceNumber>
    <Url/>
    <Assembly>Precio.VS.ApplicationLogic, Version=1.0.0.0, Culture=neutral, PublicKeyToken=ebe4555da8d0fa9c</Assembly>
    <Class>Precio.VS.ApplicationLogic.Workplace.EventReceivers.DocumentEventReceiver</Class>
    <Data/>
    <Filter/>
  </Receiver>
</spe:Receivers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F763383-E79C-4033-8776-35B4B10B84F0}">
  <ds:schemaRefs>
    <ds:schemaRef ds:uri="http://schemas.microsoft.com/sharepoint/v3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7D17EF57-635A-44CA-9CAD-90EEB243DDC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656ED23A-B25C-47D4-AF4D-CCC6A1961C89}">
  <ds:schemaRefs>
    <ds:schemaRef ds:uri="http://schemas.microsoft.com/sharepoint/events"/>
  </ds:schemaRefs>
</ds:datastoreItem>
</file>

<file path=customXml/itemProps4.xml><?xml version="1.0" encoding="utf-8"?>
<ds:datastoreItem xmlns:ds="http://schemas.openxmlformats.org/officeDocument/2006/customXml" ds:itemID="{ED8C351F-29EC-450A-82D7-66795256AD0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5039</TotalTime>
  <Words>831</Words>
  <Application>Microsoft Office PowerPoint</Application>
  <PresentationFormat>On-screen Show (4:3)</PresentationFormat>
  <Paragraphs>247</Paragraphs>
  <Slides>46</Slides>
  <Notes>33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52" baseType="lpstr">
      <vt:lpstr>Arial</vt:lpstr>
      <vt:lpstr>Calibri</vt:lpstr>
      <vt:lpstr>Gill Sans MT</vt:lpstr>
      <vt:lpstr>Wingdings</vt:lpstr>
      <vt:lpstr>ヒラギノ角ゴ Pro W3</vt:lpstr>
      <vt:lpstr>EKR</vt:lpstr>
      <vt:lpstr>Solceller och laddplats 2019-04-10</vt:lpstr>
      <vt:lpstr>Agenda</vt:lpstr>
      <vt:lpstr>PowerPoint Presentation</vt:lpstr>
      <vt:lpstr>PowerPoint Presentation</vt:lpstr>
      <vt:lpstr>PowerPoint Presentation</vt:lpstr>
      <vt:lpstr>PowerPoint Presentation</vt:lpstr>
      <vt:lpstr>Om oss</vt:lpstr>
      <vt:lpstr>PowerPoint Presentation</vt:lpstr>
      <vt:lpstr>Solen  – en fantastisk energikälla</vt:lpstr>
      <vt:lpstr>Solfångare eller solceller?</vt:lpstr>
      <vt:lpstr>Solcellssystemet</vt:lpstr>
      <vt:lpstr>Är vårt tak lämpligt?</vt:lpstr>
      <vt:lpstr>Undvik skuggning!</vt:lpstr>
      <vt:lpstr>Solkartan </vt:lpstr>
      <vt:lpstr>Solkartan </vt:lpstr>
      <vt:lpstr>Sälja överskottsel till elbolaget</vt:lpstr>
      <vt:lpstr>Behövs bygglov?</vt:lpstr>
      <vt:lpstr>Leverantörer</vt:lpstr>
      <vt:lpstr>Utseende</vt:lpstr>
      <vt:lpstr>Utseende</vt:lpstr>
      <vt:lpstr>Utseende</vt:lpstr>
      <vt:lpstr>Montage – infästning för olika takbeläggningar</vt:lpstr>
      <vt:lpstr>Installation och drift</vt:lpstr>
      <vt:lpstr>Underhåll</vt:lpstr>
      <vt:lpstr>Solceller – en lönsam investering?</vt:lpstr>
      <vt:lpstr>Vad kostar en solcellsanläggning?</vt:lpstr>
      <vt:lpstr>Bidrag</vt:lpstr>
      <vt:lpstr>Investeringskalkyl</vt:lpstr>
      <vt:lpstr>PowerPoint Presentation</vt:lpstr>
      <vt:lpstr>Elbilarna är här!</vt:lpstr>
      <vt:lpstr>Offentliga laddplatser för elbilar  (feb 2019)</vt:lpstr>
      <vt:lpstr>PowerPoint Presentation</vt:lpstr>
      <vt:lpstr>Laddbox - Laddstolpe</vt:lpstr>
      <vt:lpstr>Förarreflektioner</vt:lpstr>
      <vt:lpstr>Laddtider</vt:lpstr>
      <vt:lpstr>Kostnader för laddning</vt:lpstr>
      <vt:lpstr>Ekonomiskt stöd</vt:lpstr>
      <vt:lpstr>Typ 2 </vt:lpstr>
      <vt:lpstr>PowerPoint Presentation</vt:lpstr>
      <vt:lpstr>CCS - Snabbladdning</vt:lpstr>
      <vt:lpstr>PowerPoint Presentation</vt:lpstr>
      <vt:lpstr>Många möjliga kombinationer!!!</vt:lpstr>
      <vt:lpstr>Mer information</vt:lpstr>
      <vt:lpstr>PowerPoint Presentation</vt:lpstr>
      <vt:lpstr>Steg-för-steg-guide</vt:lpstr>
      <vt:lpstr>PowerPoint Presentation</vt:lpstr>
    </vt:vector>
  </TitlesOfParts>
  <Company>Windows User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Bild 1</dc:title>
  <dc:creator>Anki Haraldsson</dc:creator>
  <cp:lastModifiedBy>Ragnar Erkander</cp:lastModifiedBy>
  <cp:revision>450</cp:revision>
  <dcterms:created xsi:type="dcterms:W3CDTF">2011-02-28T13:26:47Z</dcterms:created>
  <dcterms:modified xsi:type="dcterms:W3CDTF">2019-04-18T09:37:34Z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0x010100F3AFF667EC9D4557811DA86F1C6D7EFB00521377FB5A0DE84F9F1DBDFA6D8FCFA2</vt:lpwstr>
  </property>
</Properties>
</file>