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0" r:id="rId1"/>
    <p:sldMasterId id="214748381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0" r:id="rId5"/>
    <p:sldId id="262" r:id="rId6"/>
    <p:sldId id="263" r:id="rId7"/>
    <p:sldId id="261" r:id="rId8"/>
    <p:sldId id="258" r:id="rId9"/>
    <p:sldId id="275" r:id="rId10"/>
    <p:sldId id="276" r:id="rId11"/>
    <p:sldId id="277" r:id="rId12"/>
    <p:sldId id="278" r:id="rId13"/>
    <p:sldId id="284" r:id="rId14"/>
    <p:sldId id="280" r:id="rId15"/>
    <p:sldId id="285" r:id="rId16"/>
    <p:sldId id="286" r:id="rId17"/>
    <p:sldId id="265" r:id="rId18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3592"/>
  </p:normalViewPr>
  <p:slideViewPr>
    <p:cSldViewPr snapToGrid="0" snapToObjects="1">
      <p:cViewPr varScale="1">
        <p:scale>
          <a:sx n="115" d="100"/>
          <a:sy n="115" d="100"/>
        </p:scale>
        <p:origin x="1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89489E4-2D18-F501-41AE-3B73EF91D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0219-0679-394B-CD72-91959DFFAE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BC529B-26C5-C74B-B0C6-3A5AD9B7F534}" type="datetimeFigureOut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1C7DFE-9E60-EF6F-ECEB-E803FB8C1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CEFE46-8853-A440-ABC0-6928FB00E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5F4ADD-C503-024F-AAC5-B1C0D9DB9E4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6AFCA2E-AC7D-44AB-0511-0AB911725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84C3EE-7681-76F0-17F2-D889072197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C28300-875A-094C-904E-CE8B75C2C7B6}" type="datetimeFigureOut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8F67DC40-D6A5-6980-EB55-7C1EB78D56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D7BC4EAE-8EF1-41EF-00E6-41110CCAB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26F376-240D-4420-C66F-883B6283F4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9C5875-1506-F5F5-2C1B-D1D5EE765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4CA2DC-3A91-144C-9B2B-2E7A9C0B388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tshållare för bildobjekt 1">
            <a:extLst>
              <a:ext uri="{FF2B5EF4-FFF2-40B4-BE49-F238E27FC236}">
                <a16:creationId xmlns:a16="http://schemas.microsoft.com/office/drawing/2014/main" id="{5EBC662A-52DE-E2B9-86F2-68F0E0C289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Platshållare för anteckningar 2">
            <a:extLst>
              <a:ext uri="{FF2B5EF4-FFF2-40B4-BE49-F238E27FC236}">
                <a16:creationId xmlns:a16="http://schemas.microsoft.com/office/drawing/2014/main" id="{CAF99595-0BDA-EF2F-D7FC-B7048E5F4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  <p:sp>
        <p:nvSpPr>
          <p:cNvPr id="28675" name="Platshållare för bildnummer 3">
            <a:extLst>
              <a:ext uri="{FF2B5EF4-FFF2-40B4-BE49-F238E27FC236}">
                <a16:creationId xmlns:a16="http://schemas.microsoft.com/office/drawing/2014/main" id="{DFF930A7-5603-3D1B-1A4F-DF17F1F7A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292A42-490C-E745-BCE4-3EC5927BFD99}" type="slidenum">
              <a:rPr lang="sv-SE" altLang="sv-SE" sz="1200" smtClean="0"/>
              <a:pPr/>
              <a:t>1</a:t>
            </a:fld>
            <a:endParaRPr lang="sv-SE" alt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3D13E-6321-AA6C-8E26-45FEC74D9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1F5B-F32D-C948-8916-AC8D6CB727F2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11870D-DCD4-5A8A-E6AB-667BEB655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55ACF2-AD5A-0676-070D-BD034C87B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BA11-B053-5D4E-918A-A4D933E6454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26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42F32-97B3-4FBF-2493-36ED6216F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CBF6-1B33-1546-BAA1-B67251A58453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C0E45-6172-D0F3-44A1-A1053B81E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C5922-03FD-12DA-B574-83D611D64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5513-6323-DD4F-9CB4-31C110F1F59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126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EB3A6-FD7D-92F2-D780-EA805960F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135F-72A1-6248-804C-5BAF59919566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BB18C-BA99-5863-454D-78A2915A9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F778C-ABFC-339F-EB21-92224D7D0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29BB4-4DA8-9943-BB0F-63698AE771D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101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AFB635-6991-FF03-B8DF-D8791D65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D572-393B-2A40-BB62-B506082D4236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CDA5AF-9EFE-05E9-C3BF-6082932E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EF0B25-2AE5-817D-2F90-B2786077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5EE9-2B01-4346-BC94-A37A6BAE083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6380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6E2EB6-8903-8B16-6C10-7FE0AD9E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7BC7-2D20-584D-BF84-AA4C6703127E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46828-A4CB-311A-09E6-51149A4B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D3398D-14F3-5943-BEE6-00E6D451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FD2F-EDB7-D642-BB1B-EA24200F09D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425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623D6C-1FCC-74CC-3013-59EDA6E9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8F7C-40C1-5744-AF6E-03D98AE39A31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7BF29B-950B-C753-4D45-980A281E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1D6918-9449-6D96-E01E-4F77EB31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714F-07B7-E847-9695-0B85D79D629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0013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84830F3-9D18-BE1A-6A43-6DD9517C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D2C7-A9F8-C64D-9589-75AFF14AE1CE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52AAD11-DC0F-0128-C8C4-E585085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735BDD5-C39C-0BCA-EB85-553091BD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8EBD-4944-5241-89ED-E32C01C2204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573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4CA97AB-6876-7666-E28E-29279F9C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7CE5-4249-664D-AEC6-C17CB434B677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CE3A7AB-4F35-9543-7E46-78667BD8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FBE0B0D-4286-2DB9-55B1-6AE60164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6073-4A1C-8847-8A80-F87FA431AE9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319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7E2875C-D398-F2E4-005E-04CB8E98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193A-53B2-0D48-9C99-E40D8C351933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083AD1C-F7A6-4CE2-E754-DA95DD89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CB66E09-0345-8046-D59F-BF58ADAD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EFF-3BED-554B-AF22-97237A7072A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27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DD8A670-07E7-0D8F-F62A-71911BFD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097F-12F5-E849-BFCC-E55D35CACE93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37DD58C-27AF-D13F-DDA1-E3AED5DA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A810F14-DF91-A10D-0040-4C1C0C7B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BB32-1D2F-C04A-91FA-BFF89C0DAE6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14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DAD7F6D-64A2-AF31-F831-397C7A9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D219-7CD8-0449-9190-1E0DB28496CC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110C930-289D-9D58-97DC-28F4AC94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BE6663-55AD-F723-9B48-2658FE27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E81B-948A-0A40-9C2F-A0B6AC84AA3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448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D63C7-E8CB-4288-2F4D-E4910BF5D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6F1AD-9BEA-3643-A159-41205CCBB69A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043F1-F5A5-72D9-3FC4-AA4B61E42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417F6-87FD-620E-598F-353E687FF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D8EE-E43B-8048-A46F-BB9DBE12A70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9684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8CECCA8-4FAB-7688-A183-1FE6D6F0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2F37-4DEA-2D45-9BBD-10D2BF835364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FF4333E-D0FE-4904-468C-639BFF77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BF0A477-8422-4871-45C9-5BDD5048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9A8E-A37E-F44A-9DF3-D5F855AAC67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4517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021DD3-9835-12DA-5383-881A5D2F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8968-E52B-9546-B337-49E5D4FEC7ED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9563AF-B78E-3D0C-369D-37981F07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9E5170-FEED-D083-9069-FE61101E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8A55-CC8D-174E-866F-D638611A308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935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593573-6F19-4966-1B97-6EC27F77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D6CA-DA99-9D49-A5C4-164D23F7F0F9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76C5B4-A78E-E881-3DD0-DD58C294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B3032B-56C3-6250-4081-C63C8F0F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3CF5-BCEB-3D4C-A8D2-1F7126DACF4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54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0558C-CA88-06F7-AF82-70A75EE44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616C-0340-874D-BDE0-8240E3798EB5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48183-F50E-9080-6957-B9C49E269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82A839-9F63-26FD-F9A3-4E8F968DD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5EEE-EF2F-EE42-A7C4-A16D056B234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8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BD2B7-7966-E0CD-2F7E-1239C0DA2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5F87-79A4-B248-B716-6317B29C8958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B42F8-C04C-9DD9-4FBC-3B876BEC3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F1541-1E27-A94C-6965-0AB10F3E4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5FC5-8E17-1541-B889-7411B24C6E0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590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A5E87F-599A-002B-A292-D678FFD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708E-9ADD-C645-B393-785CB98595B8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EE31BD-A06B-D5D5-7256-5C571DB80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ECD666-263A-8C8E-E714-AF77F1C1A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2E7F-4C85-E545-AFC9-72B0DAD3137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292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33FC65-7416-E494-226E-59CDDF49A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2D60-265D-4942-85BB-22895E86647F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5CF968-4537-7561-7BD7-F32B75EB6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C8BA7F-1873-EE52-5977-44AE72D4C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BEAA-EE49-8B4A-9B85-5042AD2C20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521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406962-C0C0-5148-1CC8-D669E2FEC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0257-B308-CC49-8D61-38C2FAD15E7D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B01AD7-1ACD-181F-FCD8-FFAFA51F2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34ED3F-D9C4-90AD-43A1-09D46C0ED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FBFE-1035-7A4A-95C6-218D7ADBF51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2264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32619-76DC-2C30-52AC-23D31FF83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518A-204F-B14E-A9B2-EDC80BFC8EAD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CE46D-3232-7951-A30E-654C63D24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B32E8-2E4B-A55C-C84C-A3CDBE76C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3419-AC8A-814B-B8A3-FAE4D6446B6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7206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0D752-2AB8-4434-1D93-BFF42FDAD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49EC-2975-054B-BFA5-F70533C732A9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FF33D-62FA-A67E-85AA-A72222BF7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7EEA5-E7E0-490A-EE1E-DCB168056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D762-69FE-DE48-8F72-84A2FDF6699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612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39000">
              <a:srgbClr val="6B6BCF"/>
            </a:gs>
            <a:gs pos="59000">
              <a:srgbClr val="6B6BC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76D079-8821-9CF8-EC43-09EEE6608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80EC04-919E-EB25-C3AA-8FF9F26AF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6629C2D-9ED9-C13E-2CD2-145F35E05E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B74D04E-C1AE-AB4B-92C4-56EDFE5A2282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C460D77-2F57-8B5F-AD69-3D6159E173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C22CD617-16D2-A55F-4FB5-C93FC71E28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9412A7-F558-FF4C-915D-2A526E75F2D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9000">
              <a:srgbClr val="A9D18E"/>
            </a:gs>
            <a:gs pos="59000">
              <a:srgbClr val="A9D18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490B0F51-33D0-BACF-A0BE-CA7AEBDC84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B31C1189-8872-C1B6-5B45-C1CB821F0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D48EF6-E275-1EC9-2926-02D44C810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C0D868-008A-9D45-B223-4ECA7E4BCB20}" type="datetime1">
              <a:rPr lang="sv-SE" altLang="sv-SE"/>
              <a:pPr>
                <a:defRPr/>
              </a:pPr>
              <a:t>2024-04-16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231B0-CA11-DD47-9EA1-62368B2B1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06EC98-76A2-B57E-A74B-880269AB5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EE39C2-D40F-7E42-B854-DC849BD20AF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>
            <a:extLst>
              <a:ext uri="{FF2B5EF4-FFF2-40B4-BE49-F238E27FC236}">
                <a16:creationId xmlns:a16="http://schemas.microsoft.com/office/drawing/2014/main" id="{45F25324-4D09-DF70-1815-105716B57FA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63" y="2768600"/>
            <a:ext cx="7119937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altLang="sv-SE" sz="4500" dirty="0">
                <a:latin typeface="Arial Black" pitchFamily="34" charset="0"/>
              </a:rPr>
              <a:t>Välkommen </a:t>
            </a:r>
            <a:br>
              <a:rPr lang="sv-SE" altLang="sv-SE" sz="4500" dirty="0">
                <a:latin typeface="Arial Black" pitchFamily="34" charset="0"/>
              </a:rPr>
            </a:br>
            <a:r>
              <a:rPr lang="sv-SE" altLang="sv-SE" sz="4500" dirty="0">
                <a:latin typeface="Arial Black" pitchFamily="34" charset="0"/>
              </a:rPr>
              <a:t>till årsmöte</a:t>
            </a:r>
            <a:br>
              <a:rPr lang="sv-SE" altLang="sv-SE" sz="4500" dirty="0">
                <a:latin typeface="Arial Black" pitchFamily="34" charset="0"/>
              </a:rPr>
            </a:br>
            <a:r>
              <a:rPr lang="sv-SE" altLang="sv-SE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 </a:t>
            </a:r>
            <a:r>
              <a:rPr lang="sv-SE" altLang="sv-SE" sz="2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Högberga</a:t>
            </a:r>
            <a:r>
              <a:rPr lang="sv-SE" altLang="sv-SE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-Breviks villaägareförening</a:t>
            </a:r>
            <a:br>
              <a:rPr lang="sv-SE" altLang="sv-SE" sz="2900" dirty="0">
                <a:latin typeface="Arial Black" pitchFamily="34" charset="0"/>
              </a:rPr>
            </a:br>
            <a:br>
              <a:rPr lang="sv-SE" altLang="sv-SE" sz="2900" dirty="0">
                <a:latin typeface="Arial Black" pitchFamily="34" charset="0"/>
              </a:rPr>
            </a:br>
            <a:r>
              <a:rPr lang="sv-SE" altLang="sv-SE" sz="1800" dirty="0">
                <a:latin typeface="Arial Black" pitchFamily="34" charset="0"/>
              </a:rPr>
              <a:t>18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ruta 3">
            <a:extLst>
              <a:ext uri="{FF2B5EF4-FFF2-40B4-BE49-F238E27FC236}">
                <a16:creationId xmlns:a16="http://schemas.microsoft.com/office/drawing/2014/main" id="{111ACF97-44D5-748B-39EB-FE1256BA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50" y="5900738"/>
            <a:ext cx="29035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sv-SE" altLang="sv-SE" sz="1800" dirty="0"/>
              <a:t>Gångstig </a:t>
            </a:r>
            <a:r>
              <a:rPr lang="sv-SE" altLang="sv-SE" sz="1800" dirty="0" err="1"/>
              <a:t>Högudden</a:t>
            </a:r>
            <a:endParaRPr lang="sv-SE" altLang="sv-SE" sz="1800" dirty="0"/>
          </a:p>
        </p:txBody>
      </p:sp>
      <p:pic>
        <p:nvPicPr>
          <p:cNvPr id="3" name="Bildobjekt 2" descr="En bild som visar utomhus, träd, av trä, trä&#10;&#10;Automatiskt genererad beskrivning">
            <a:extLst>
              <a:ext uri="{FF2B5EF4-FFF2-40B4-BE49-F238E27FC236}">
                <a16:creationId xmlns:a16="http://schemas.microsoft.com/office/drawing/2014/main" id="{014B2DFF-D8F2-E5F5-5A3C-9FD879E2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3550"/>
            <a:ext cx="7772400" cy="5437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E5B01FCC-7D0B-B4DC-C2E3-B4CF0AB65C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0" y="5889006"/>
            <a:ext cx="3746809" cy="666750"/>
          </a:xfrm>
        </p:spPr>
        <p:txBody>
          <a:bodyPr/>
          <a:lstStyle/>
          <a:p>
            <a:pPr marL="319088" indent="0" algn="r">
              <a:buFont typeface="Arial" panose="020B0604020202020204" pitchFamily="34" charset="0"/>
              <a:buNone/>
              <a:defRPr/>
            </a:pPr>
            <a:r>
              <a:rPr lang="sv-SE" altLang="sv-SE" sz="1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Kragenäsbadet röjs på lördag</a:t>
            </a:r>
            <a:r>
              <a:rPr lang="sv-SE" altLang="sv-SE" sz="1900" dirty="0"/>
              <a:t>  </a:t>
            </a:r>
            <a:br>
              <a:rPr lang="sv-SE" altLang="sv-SE" sz="1500" dirty="0">
                <a:latin typeface="Helvetica" pitchFamily="2" charset="0"/>
              </a:rPr>
            </a:b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  <p:pic>
        <p:nvPicPr>
          <p:cNvPr id="3" name="Bildobjekt 2" descr="En bild som visar utomhus, träd, vandra, vatten&#10;&#10;Automatiskt genererad beskrivning">
            <a:extLst>
              <a:ext uri="{FF2B5EF4-FFF2-40B4-BE49-F238E27FC236}">
                <a16:creationId xmlns:a16="http://schemas.microsoft.com/office/drawing/2014/main" id="{CC0F837E-236E-D63B-0F1A-08434C1B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80" y="635619"/>
            <a:ext cx="6963129" cy="5210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E5B01FCC-7D0B-B4DC-C2E3-B4CF0AB65C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0" y="5889006"/>
            <a:ext cx="3746809" cy="666750"/>
          </a:xfrm>
        </p:spPr>
        <p:txBody>
          <a:bodyPr/>
          <a:lstStyle/>
          <a:p>
            <a:pPr marL="319088" indent="0" algn="r">
              <a:buFont typeface="Arial" panose="020B0604020202020204" pitchFamily="34" charset="0"/>
              <a:buNone/>
              <a:defRPr/>
            </a:pPr>
            <a:r>
              <a:rPr lang="sv-SE" altLang="sv-SE" sz="1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Stationshuset renoveras</a:t>
            </a:r>
            <a:br>
              <a:rPr lang="sv-SE" altLang="sv-SE" sz="1500" dirty="0">
                <a:latin typeface="Helvetica" pitchFamily="2" charset="0"/>
              </a:rPr>
            </a:b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  <p:pic>
        <p:nvPicPr>
          <p:cNvPr id="4" name="Bildobjekt 3" descr="En bild som visar utomhus, himmel, snö, träd&#10;&#10;Automatiskt genererad beskrivning">
            <a:extLst>
              <a:ext uri="{FF2B5EF4-FFF2-40B4-BE49-F238E27FC236}">
                <a16:creationId xmlns:a16="http://schemas.microsoft.com/office/drawing/2014/main" id="{B0CBD440-AEB5-D061-1965-583692FF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4" y="403264"/>
            <a:ext cx="7317833" cy="54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4BE28627-60E1-ACFA-1F0B-BA682D8804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3038" y="6053138"/>
            <a:ext cx="3025775" cy="698500"/>
          </a:xfrm>
        </p:spPr>
        <p:txBody>
          <a:bodyPr/>
          <a:lstStyle/>
          <a:p>
            <a:pPr marL="319088" indent="0" algn="r">
              <a:buFont typeface="Arial" panose="020B0604020202020204" pitchFamily="34" charset="0"/>
              <a:buNone/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Svängfil och gupp</a:t>
            </a: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  <p:pic>
        <p:nvPicPr>
          <p:cNvPr id="41986" name="Bildobjekt 2" descr="En bild som visar text, väg, himmel, utomhus&#10;&#10;Automatiskt genererad beskrivning">
            <a:extLst>
              <a:ext uri="{FF2B5EF4-FFF2-40B4-BE49-F238E27FC236}">
                <a16:creationId xmlns:a16="http://schemas.microsoft.com/office/drawing/2014/main" id="{8C7FE0AF-3CE6-1C09-4B3F-189DC166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87350"/>
            <a:ext cx="44069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Bildobjekt 4" descr="En bild som visar väg, utomhus, träd, gata&#10;&#10;Automatiskt genererad beskrivning">
            <a:extLst>
              <a:ext uri="{FF2B5EF4-FFF2-40B4-BE49-F238E27FC236}">
                <a16:creationId xmlns:a16="http://schemas.microsoft.com/office/drawing/2014/main" id="{6E1B9450-2EC9-4D77-A464-4F6AB7F4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54" y="2509063"/>
            <a:ext cx="44069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E5B01FCC-7D0B-B4DC-C2E3-B4CF0AB65C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0" y="6098788"/>
            <a:ext cx="3746809" cy="666750"/>
          </a:xfrm>
        </p:spPr>
        <p:txBody>
          <a:bodyPr/>
          <a:lstStyle/>
          <a:p>
            <a:pPr marL="319088" indent="0" algn="r">
              <a:buFont typeface="Arial" panose="020B0604020202020204" pitchFamily="34" charset="0"/>
              <a:buNone/>
              <a:defRPr/>
            </a:pPr>
            <a:r>
              <a:rPr lang="sv-SE" altLang="sv-SE" sz="1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Informationsskyltar</a:t>
            </a:r>
            <a:br>
              <a:rPr lang="sv-SE" altLang="sv-SE" sz="1500" dirty="0">
                <a:latin typeface="Helvetica" pitchFamily="2" charset="0"/>
              </a:rPr>
            </a:b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  <p:pic>
        <p:nvPicPr>
          <p:cNvPr id="3" name="Bildobjekt 2" descr="En bild som visar text, utomhus, Annonstavla, skylt&#10;&#10;Automatiskt genererad beskrivning">
            <a:extLst>
              <a:ext uri="{FF2B5EF4-FFF2-40B4-BE49-F238E27FC236}">
                <a16:creationId xmlns:a16="http://schemas.microsoft.com/office/drawing/2014/main" id="{380D5214-09F7-9EC5-31B8-732261767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35" y="557561"/>
            <a:ext cx="7226689" cy="54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E5B01FCC-7D0B-B4DC-C2E3-B4CF0AB65C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2361" y="5922460"/>
            <a:ext cx="3746809" cy="666750"/>
          </a:xfrm>
        </p:spPr>
        <p:txBody>
          <a:bodyPr/>
          <a:lstStyle/>
          <a:p>
            <a:pPr marL="319088" indent="0" algn="r">
              <a:buFont typeface="Arial" panose="020B0604020202020204" pitchFamily="34" charset="0"/>
              <a:buNone/>
              <a:defRPr/>
            </a:pPr>
            <a:r>
              <a:rPr lang="sv-SE" altLang="sv-SE" sz="1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Informationsskyltar</a:t>
            </a:r>
            <a:br>
              <a:rPr lang="sv-SE" altLang="sv-SE" sz="1500" dirty="0">
                <a:latin typeface="Helvetica" pitchFamily="2" charset="0"/>
              </a:rPr>
            </a:b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  <p:pic>
        <p:nvPicPr>
          <p:cNvPr id="4" name="Bildobjekt 3" descr="En bild som visar text, träd, skärmbild&#10;&#10;Automatiskt genererad beskrivning">
            <a:extLst>
              <a:ext uri="{FF2B5EF4-FFF2-40B4-BE49-F238E27FC236}">
                <a16:creationId xmlns:a16="http://schemas.microsoft.com/office/drawing/2014/main" id="{08E351FF-B7A1-20CA-AF93-9FF33BFF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1" y="512956"/>
            <a:ext cx="7555698" cy="53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ubrik 1">
            <a:extLst>
              <a:ext uri="{FF2B5EF4-FFF2-40B4-BE49-F238E27FC236}">
                <a16:creationId xmlns:a16="http://schemas.microsoft.com/office/drawing/2014/main" id="{A47DC0A7-0868-6926-D518-33355BEED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3113" y="277813"/>
            <a:ext cx="7456487" cy="1139825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Dagordning, forts…</a:t>
            </a:r>
          </a:p>
        </p:txBody>
      </p:sp>
      <p:sp>
        <p:nvSpPr>
          <p:cNvPr id="36866" name="Platshållare för innehåll 2">
            <a:extLst>
              <a:ext uri="{FF2B5EF4-FFF2-40B4-BE49-F238E27FC236}">
                <a16:creationId xmlns:a16="http://schemas.microsoft.com/office/drawing/2014/main" id="{392AB3A8-3A7D-D3FC-383F-B63DCFEDB9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3113" y="1192213"/>
            <a:ext cx="8370887" cy="4657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500" dirty="0">
              <a:latin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15. Övriga frågor</a:t>
            </a:r>
            <a:endParaRPr lang="sv-SE" altLang="sv-SE" sz="19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16. Årsmötet avslutas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Föredrag om energieffektivitet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Vin, ost och kex!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 </a:t>
            </a:r>
            <a:endParaRPr lang="sv-SE" altLang="sv-SE" sz="15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dirty="0"/>
          </a:p>
          <a:p>
            <a:pPr eaLnBrk="1" hangingPunct="1">
              <a:lnSpc>
                <a:spcPct val="80000"/>
              </a:lnSpc>
            </a:pPr>
            <a:endParaRPr lang="sv-SE" altLang="sv-SE" sz="1400" dirty="0"/>
          </a:p>
        </p:txBody>
      </p:sp>
      <p:sp>
        <p:nvSpPr>
          <p:cNvPr id="36867" name="AutoShape 7" descr="Bildresultat för ost och vin">
            <a:extLst>
              <a:ext uri="{FF2B5EF4-FFF2-40B4-BE49-F238E27FC236}">
                <a16:creationId xmlns:a16="http://schemas.microsoft.com/office/drawing/2014/main" id="{B54C2636-DF20-56C2-DF43-C3C3BFD06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6868" name="AutoShape 9" descr="Bildresultat för ost och vin">
            <a:extLst>
              <a:ext uri="{FF2B5EF4-FFF2-40B4-BE49-F238E27FC236}">
                <a16:creationId xmlns:a16="http://schemas.microsoft.com/office/drawing/2014/main" id="{42B36820-677B-A6EE-5AFA-AED3CBAA3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ubrik 1">
            <a:extLst>
              <a:ext uri="{FF2B5EF4-FFF2-40B4-BE49-F238E27FC236}">
                <a16:creationId xmlns:a16="http://schemas.microsoft.com/office/drawing/2014/main" id="{50530488-7FA2-E334-AD93-739BB96E20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274638"/>
            <a:ext cx="7739062" cy="1017587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</a:t>
            </a:r>
            <a:br>
              <a:rPr lang="sv-SE" alt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kort version</a:t>
            </a:r>
            <a:endParaRPr lang="sv-SE" altLang="sv-SE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29698" name="Platshållare för innehåll 2">
            <a:extLst>
              <a:ext uri="{FF2B5EF4-FFF2-40B4-BE49-F238E27FC236}">
                <a16:creationId xmlns:a16="http://schemas.microsoft.com/office/drawing/2014/main" id="{0A327DDB-F790-5D8E-EE49-D3413EF558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538" y="1600200"/>
            <a:ext cx="7739062" cy="4529138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Årsmötesförhandlingar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sv-SE" altLang="sv-SE" sz="1900" b="1" dirty="0">
              <a:solidFill>
                <a:schemeClr val="bg1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Informationspunkter</a:t>
            </a:r>
          </a:p>
          <a:p>
            <a:pPr marL="985838" lvl="1" indent="-234950" eaLnBrk="1" hangingPunct="1">
              <a:lnSpc>
                <a:spcPct val="80000"/>
              </a:lnSpc>
            </a:pPr>
            <a:r>
              <a:rPr lang="sv-SE" altLang="sv-SE" sz="1700" dirty="0">
                <a:latin typeface="Helvetica" pitchFamily="2" charset="0"/>
              </a:rPr>
              <a:t>Genomförda/pågående projekt </a:t>
            </a:r>
          </a:p>
          <a:p>
            <a:pPr marL="985838" lvl="1" indent="-234950" eaLnBrk="1" hangingPunct="1">
              <a:lnSpc>
                <a:spcPct val="80000"/>
              </a:lnSpc>
            </a:pPr>
            <a:r>
              <a:rPr lang="sv-SE" altLang="sv-SE" sz="1700" dirty="0">
                <a:latin typeface="Helvetica" pitchFamily="2" charset="0"/>
              </a:rPr>
              <a:t>Kommande projekt</a:t>
            </a:r>
            <a:b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endParaRPr lang="sv-SE" altLang="sv-SE" sz="19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Avslutning</a:t>
            </a:r>
            <a:b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b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  <a:t>Föredrag om Energieffektivitet</a:t>
            </a:r>
            <a:b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b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  <a:t>Vin, ost och kex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sv-SE" altLang="sv-SE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ubrik 1">
            <a:extLst>
              <a:ext uri="{FF2B5EF4-FFF2-40B4-BE49-F238E27FC236}">
                <a16:creationId xmlns:a16="http://schemas.microsoft.com/office/drawing/2014/main" id="{273B99D2-B355-6727-0C0E-7F73682A55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4225" y="277813"/>
            <a:ext cx="7445375" cy="782637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</a:t>
            </a:r>
          </a:p>
        </p:txBody>
      </p:sp>
      <p:sp>
        <p:nvSpPr>
          <p:cNvPr id="30722" name="Platshållare för innehåll 2">
            <a:extLst>
              <a:ext uri="{FF2B5EF4-FFF2-40B4-BE49-F238E27FC236}">
                <a16:creationId xmlns:a16="http://schemas.microsoft.com/office/drawing/2014/main" id="{FD1AB96F-7881-BA96-F5DE-A187E18A24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4225" y="1600200"/>
            <a:ext cx="8359775" cy="41290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1.</a:t>
            </a:r>
            <a: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 </a:t>
            </a: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Årsmötet öppnas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2.  Val av mötessekreterare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3.  Val av två protokolljusterare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4.  Fråga om årsmötet blivit behörigt utlyst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5.  Fastställande av dagordning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6.  Verksamhetsberättelse för 2023 med </a:t>
            </a:r>
            <a:b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resultat- och balansräkning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b="1" dirty="0">
              <a:latin typeface="Rockwell" panose="02060603020205020403" pitchFamily="18" charset="77"/>
            </a:endParaRPr>
          </a:p>
          <a:p>
            <a:pPr eaLnBrk="1" hangingPunct="1">
              <a:lnSpc>
                <a:spcPct val="80000"/>
              </a:lnSpc>
            </a:pPr>
            <a:endParaRPr lang="sv-SE" altLang="sv-SE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meny, Teckensnitt&#10;&#10;Automatiskt genererad beskrivning">
            <a:extLst>
              <a:ext uri="{FF2B5EF4-FFF2-40B4-BE49-F238E27FC236}">
                <a16:creationId xmlns:a16="http://schemas.microsoft.com/office/drawing/2014/main" id="{55F95759-56BD-9B51-9A5D-4B00E1C3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7" y="918118"/>
            <a:ext cx="8232785" cy="48024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meny, Teckensnitt&#10;&#10;Automatiskt genererad beskrivning">
            <a:extLst>
              <a:ext uri="{FF2B5EF4-FFF2-40B4-BE49-F238E27FC236}">
                <a16:creationId xmlns:a16="http://schemas.microsoft.com/office/drawing/2014/main" id="{CF877722-572B-CE01-B205-55686FAA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0" y="1253666"/>
            <a:ext cx="8190160" cy="4076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ubrik 1">
            <a:extLst>
              <a:ext uri="{FF2B5EF4-FFF2-40B4-BE49-F238E27FC236}">
                <a16:creationId xmlns:a16="http://schemas.microsoft.com/office/drawing/2014/main" id="{11419660-A751-59A4-3CB7-B24E57061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5" y="277813"/>
            <a:ext cx="7642225" cy="573087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Dagordning, forts…</a:t>
            </a:r>
          </a:p>
        </p:txBody>
      </p:sp>
      <p:sp>
        <p:nvSpPr>
          <p:cNvPr id="33794" name="Platshållare för innehåll 2">
            <a:extLst>
              <a:ext uri="{FF2B5EF4-FFF2-40B4-BE49-F238E27FC236}">
                <a16:creationId xmlns:a16="http://schemas.microsoft.com/office/drawing/2014/main" id="{E08D53F4-5D9F-2A41-C635-B3AC1C2530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875" y="1090613"/>
            <a:ext cx="8447088" cy="4129087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7.  	Revisorernas berättelse</a:t>
            </a:r>
          </a:p>
          <a:p>
            <a:pPr marL="355600" indent="-355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8.  	Fastställande av resultaträkning för 2023 </a:t>
            </a:r>
            <a:b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och balansräkning per 31 december 2023</a:t>
            </a:r>
          </a:p>
          <a:p>
            <a:pPr marL="355600" indent="-355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9.  	Fråga om ansvarsfrihet för styrelsen för verksamhetsåret 2023</a:t>
            </a:r>
          </a:p>
          <a:p>
            <a:pPr marL="355600" indent="-355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10	Inkomna motioner och styrelsens förslag</a:t>
            </a:r>
          </a:p>
          <a:p>
            <a:pPr marL="355600" indent="-355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11.	Årsavgift för 2025</a:t>
            </a:r>
            <a: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  <a:p>
            <a:pPr marL="355600" indent="-355600"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altLang="sv-SE" sz="1900" dirty="0">
              <a:latin typeface="Rockwell" panose="02060603020205020403" pitchFamily="18" charset="77"/>
            </a:endParaRPr>
          </a:p>
          <a:p>
            <a:pPr marL="355600" indent="-355600" eaLnBrk="1" hangingPunct="1">
              <a:lnSpc>
                <a:spcPct val="80000"/>
              </a:lnSpc>
            </a:pPr>
            <a:endParaRPr lang="sv-SE" altLang="sv-SE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ubrik 1">
            <a:extLst>
              <a:ext uri="{FF2B5EF4-FFF2-40B4-BE49-F238E27FC236}">
                <a16:creationId xmlns:a16="http://schemas.microsoft.com/office/drawing/2014/main" id="{5FE968CF-DA38-771C-9147-1029D6ECC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688" y="277813"/>
            <a:ext cx="7554912" cy="587375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Dagordning, forts…</a:t>
            </a:r>
          </a:p>
        </p:txBody>
      </p:sp>
      <p:sp>
        <p:nvSpPr>
          <p:cNvPr id="34819" name="Platshållare för innehåll 2">
            <a:extLst>
              <a:ext uri="{FF2B5EF4-FFF2-40B4-BE49-F238E27FC236}">
                <a16:creationId xmlns:a16="http://schemas.microsoft.com/office/drawing/2014/main" id="{A6E7C6D4-18C0-9743-BACF-2713E849E7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688" y="1041400"/>
            <a:ext cx="8469312" cy="5353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12.  Förslag till val av förtroendeposter: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900" dirty="0">
                <a:latin typeface="Rockwell" panose="02060603020205020403" pitchFamily="18" charset="77"/>
              </a:rPr>
              <a:t>	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a)  ordförande </a:t>
            </a:r>
            <a:b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	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Christer Åkerhielm,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på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1 år</a:t>
            </a:r>
            <a:b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endParaRPr lang="sv-SE" altLang="sv-SE" sz="16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	b)  ordinarie styrelseledamöter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	Håkan Helander,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2 års mandat 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Elisabet Bergknut,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2 års mandat 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Birgitta Sjöberg,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2 års mandat 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Anders Wikman,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omval på 1 års mandat 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Johan Ahlbom,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har ett år kvar på sitt mandat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Andreas Lindberg,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har ett år kvar på sitt mandat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</a:t>
            </a:r>
            <a:endParaRPr lang="sv-SE" altLang="sv-SE" sz="16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endParaRPr lang="sv-SE" altLang="sv-SE" sz="16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285750" indent="0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985838" algn="l"/>
              </a:tabLst>
              <a:defRPr/>
            </a:pP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c)  styrelsesuppleanter </a:t>
            </a:r>
          </a:p>
          <a:p>
            <a:pPr marL="628650" lvl="1" indent="0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Natalie </a:t>
            </a:r>
            <a:r>
              <a:rPr lang="sv-SE" altLang="sv-SE" sz="1600" b="1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Bretz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</a:p>
          <a:p>
            <a:pPr marL="628650" lvl="1" indent="0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985838" algn="l"/>
              </a:tabLst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Agneta Fjaestad,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</a:p>
          <a:p>
            <a:pPr marL="628650" lvl="1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985838" algn="l"/>
              </a:tabLst>
              <a:defRPr/>
            </a:pP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985838" algn="l"/>
              </a:tabLst>
              <a:defRPr/>
            </a:pPr>
            <a:r>
              <a:rPr lang="sv-SE" altLang="sv-SE" sz="1900" dirty="0">
                <a:latin typeface="Helvetica" pitchFamily="2" charset="0"/>
                <a:ea typeface="Helvetica" pitchFamily="2" charset="0"/>
                <a:cs typeface="Helvetica" pitchFamily="2" charset="0"/>
              </a:rPr>
              <a:t>		</a:t>
            </a:r>
            <a:endParaRPr lang="sv-SE" altLang="sv-SE" sz="15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>
            <a:extLst>
              <a:ext uri="{FF2B5EF4-FFF2-40B4-BE49-F238E27FC236}">
                <a16:creationId xmlns:a16="http://schemas.microsoft.com/office/drawing/2014/main" id="{08C3F338-A2BB-2BC4-7196-8C2C8B8905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263" y="255588"/>
            <a:ext cx="7653337" cy="796925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Dagordning, forts…</a:t>
            </a:r>
          </a:p>
        </p:txBody>
      </p:sp>
      <p:sp>
        <p:nvSpPr>
          <p:cNvPr id="35842" name="Platshållare för innehåll 2">
            <a:extLst>
              <a:ext uri="{FF2B5EF4-FFF2-40B4-BE49-F238E27FC236}">
                <a16:creationId xmlns:a16="http://schemas.microsoft.com/office/drawing/2014/main" id="{1F91E7BA-2D98-3CC5-E6F9-E181089B0F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263" y="1414463"/>
            <a:ext cx="8567737" cy="4979987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d)  Revisorer </a:t>
            </a:r>
            <a:br>
              <a:rPr lang="sv-SE" altLang="sv-SE" sz="1600" i="1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600" i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     	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Anders Ahlqvist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 </a:t>
            </a:r>
            <a:b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	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Torgny </a:t>
            </a:r>
            <a:r>
              <a:rPr lang="sv-SE" altLang="sv-SE" sz="1600" b="1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Wingbro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985838" algn="l"/>
              </a:tabLst>
            </a:pPr>
            <a:endParaRPr lang="sv-SE" altLang="sv-SE" sz="1600" i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e)  Revisorssuppleanter </a:t>
            </a:r>
            <a:r>
              <a:rPr lang="sv-SE" altLang="sv-SE" sz="1600" i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	</a:t>
            </a:r>
            <a:r>
              <a:rPr lang="sv-SE" altLang="sv-SE" sz="1600" b="1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Monette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Edholm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	Jonas Wahlström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985838" algn="l"/>
              </a:tabLst>
            </a:pPr>
            <a:endParaRPr lang="sv-SE" altLang="sv-SE" sz="1600" i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Arial" panose="020B0604020202020204" pitchFamily="34" charset="0"/>
              <a:buNone/>
              <a:tabLst>
                <a:tab pos="985838" algn="l"/>
              </a:tabLst>
            </a:pP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f)  Valberedning </a:t>
            </a:r>
            <a:br>
              <a:rPr lang="sv-SE" altLang="sv-SE" sz="1600" i="1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sv-SE" altLang="sv-SE" sz="1600" i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     	</a:t>
            </a:r>
            <a:r>
              <a:rPr lang="sv-SE" altLang="sv-SE" sz="1600" b="1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Xxx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nyval på 1 års mandat</a:t>
            </a: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	Johan Alfredsson </a:t>
            </a:r>
            <a:r>
              <a:rPr lang="sv-SE" altLang="sv-SE" sz="1600" dirty="0">
                <a:latin typeface="Helvetica" pitchFamily="2" charset="0"/>
                <a:ea typeface="Helvetica" pitchFamily="2" charset="0"/>
                <a:cs typeface="Helvetica" pitchFamily="2" charset="0"/>
              </a:rPr>
              <a:t>omval på 1 års mandat</a:t>
            </a:r>
            <a:endParaRPr lang="sv-SE" altLang="sv-SE" sz="16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	</a:t>
            </a:r>
            <a:endParaRPr lang="sv-SE" altLang="sv-SE" sz="1600" i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985838" algn="l"/>
              </a:tabLst>
            </a:pPr>
            <a:r>
              <a:rPr lang="sv-SE" altLang="sv-SE" sz="1900" dirty="0"/>
              <a:t>	</a:t>
            </a:r>
            <a:endParaRPr lang="sv-SE" altLang="sv-SE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ubrik 1">
            <a:extLst>
              <a:ext uri="{FF2B5EF4-FFF2-40B4-BE49-F238E27FC236}">
                <a16:creationId xmlns:a16="http://schemas.microsoft.com/office/drawing/2014/main" id="{F32EE514-1CF4-B347-7A3C-6E50A8A92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738" y="277813"/>
            <a:ext cx="7662862" cy="601662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Dagordning, forts…</a:t>
            </a:r>
          </a:p>
        </p:txBody>
      </p:sp>
      <p:sp>
        <p:nvSpPr>
          <p:cNvPr id="36867" name="Platshållare för innehåll 2">
            <a:extLst>
              <a:ext uri="{FF2B5EF4-FFF2-40B4-BE49-F238E27FC236}">
                <a16:creationId xmlns:a16="http://schemas.microsoft.com/office/drawing/2014/main" id="{3B72E4A6-E3B3-1FF5-E5FA-6A13B5FB67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738" y="1417638"/>
            <a:ext cx="8577262" cy="46593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13. Informationspunkter </a:t>
            </a:r>
            <a:b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endParaRPr lang="sv-SE" altLang="sv-SE" sz="1900" b="1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sv-SE" altLang="sv-SE" sz="19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	</a:t>
            </a: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Genomförda/pågående projekt</a:t>
            </a: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Kulturmiljöprogrammet</a:t>
            </a: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Gångstig </a:t>
            </a:r>
            <a:r>
              <a:rPr lang="sv-SE" altLang="sv-SE" sz="17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Högudden</a:t>
            </a:r>
            <a:endParaRPr lang="sv-SE" altLang="sv-SE" sz="17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Kragenäsbadet kommer att röjas på lördag</a:t>
            </a:r>
          </a:p>
          <a:p>
            <a:pPr marL="490538">
              <a:defRPr/>
            </a:pPr>
            <a:endParaRPr lang="sv-SE" altLang="sv-SE" sz="17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19088" indent="0">
              <a:buFont typeface="Arial" panose="020B0604020202020204" pitchFamily="34" charset="0"/>
              <a:buNone/>
              <a:defRPr/>
            </a:pPr>
            <a:r>
              <a:rPr lang="sv-SE" altLang="sv-SE" sz="16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Kommande/påbörjade projekt</a:t>
            </a:r>
            <a:endParaRPr lang="sv-SE" altLang="sv-SE" sz="16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Breviks stationshus renoveras</a:t>
            </a: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Svängfil och gupp</a:t>
            </a:r>
          </a:p>
          <a:p>
            <a:pPr marL="490538">
              <a:defRPr/>
            </a:pPr>
            <a: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  <a:t>Informationsskyltar</a:t>
            </a:r>
          </a:p>
          <a:p>
            <a:pPr marL="319088" indent="0">
              <a:buNone/>
              <a:defRPr/>
            </a:pPr>
            <a:endParaRPr lang="sv-SE" altLang="sv-SE" sz="17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319088" indent="0">
              <a:buNone/>
              <a:defRPr/>
            </a:pPr>
            <a:b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br>
              <a:rPr lang="sv-SE" altLang="sv-SE" sz="1700" dirty="0"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endParaRPr lang="sv-SE" altLang="sv-SE" sz="1700" dirty="0">
              <a:latin typeface="Helvetica" pitchFamily="2" charset="0"/>
            </a:endParaRPr>
          </a:p>
          <a:p>
            <a:pPr eaLnBrk="1" hangingPunct="1">
              <a:buFontTx/>
              <a:buNone/>
              <a:defRPr/>
            </a:pPr>
            <a:endParaRPr lang="sv-SE" altLang="sv-SE" sz="1900" dirty="0">
              <a:latin typeface="Arial Black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sv-SE" altLang="sv-SE" sz="1900" dirty="0">
                <a:latin typeface="Arial Black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v-SE" altLang="sv-SE" sz="1900" dirty="0"/>
              <a:t>	  </a:t>
            </a:r>
            <a:br>
              <a:rPr lang="sv-SE" altLang="sv-SE" sz="1500" dirty="0">
                <a:latin typeface="Helvetica" pitchFamily="2" charset="0"/>
              </a:rPr>
            </a:br>
            <a:endParaRPr lang="sv-SE" altLang="sv-SE" sz="1500" dirty="0">
              <a:latin typeface="Helvetica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v-SE" altLang="sv-SE" sz="1500" dirty="0">
              <a:latin typeface="Helvetica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npassad 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passad formgivning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391</Words>
  <Application>Microsoft Macintosh PowerPoint</Application>
  <PresentationFormat>Bildspel på skärmen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</vt:lpstr>
      <vt:lpstr>Rockwell</vt:lpstr>
      <vt:lpstr>Wingdings</vt:lpstr>
      <vt:lpstr>Anpassad formgivning</vt:lpstr>
      <vt:lpstr>Office-tema</vt:lpstr>
      <vt:lpstr>Välkommen  till årsmöte i Högberga-Breviks villaägareförening  18 april 2024</vt:lpstr>
      <vt:lpstr>Dagordning kort version</vt:lpstr>
      <vt:lpstr>Dagordning</vt:lpstr>
      <vt:lpstr>PowerPoint-presentation</vt:lpstr>
      <vt:lpstr>PowerPoint-presentation</vt:lpstr>
      <vt:lpstr>Dagordning, forts…</vt:lpstr>
      <vt:lpstr>Dagordning, forts…</vt:lpstr>
      <vt:lpstr>Dagordning, forts…</vt:lpstr>
      <vt:lpstr>Dagordning, forts…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Dagordning, forts…</vt:lpstr>
    </vt:vector>
  </TitlesOfParts>
  <Company>Alinea Förlag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årsmöte i Högberga-Breviks villaägareförening</dc:title>
  <dc:creator>Andreas Lindberg</dc:creator>
  <cp:lastModifiedBy>Andreas Lindberg</cp:lastModifiedBy>
  <cp:revision>103</cp:revision>
  <dcterms:created xsi:type="dcterms:W3CDTF">2013-04-21T06:41:43Z</dcterms:created>
  <dcterms:modified xsi:type="dcterms:W3CDTF">2024-04-16T20:13:22Z</dcterms:modified>
</cp:coreProperties>
</file>